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58" r:id="rId3"/>
    <p:sldId id="259" r:id="rId4"/>
    <p:sldId id="306" r:id="rId5"/>
    <p:sldId id="271" r:id="rId6"/>
    <p:sldId id="268" r:id="rId7"/>
    <p:sldId id="304" r:id="rId8"/>
    <p:sldId id="303" r:id="rId9"/>
    <p:sldId id="286" r:id="rId10"/>
    <p:sldId id="313" r:id="rId11"/>
    <p:sldId id="309" r:id="rId12"/>
    <p:sldId id="305" r:id="rId13"/>
    <p:sldId id="269" r:id="rId14"/>
    <p:sldId id="300" r:id="rId15"/>
    <p:sldId id="310" r:id="rId16"/>
    <p:sldId id="311" r:id="rId17"/>
    <p:sldId id="308" r:id="rId18"/>
    <p:sldId id="307" r:id="rId19"/>
    <p:sldId id="292" r:id="rId20"/>
    <p:sldId id="299" r:id="rId21"/>
    <p:sldId id="312" r:id="rId22"/>
    <p:sldId id="28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竑智 黃" initials="竑智" lastIdx="1" clrIdx="0">
    <p:extLst>
      <p:ext uri="{19B8F6BF-5375-455C-9EA6-DF929625EA0E}">
        <p15:presenceInfo xmlns:p15="http://schemas.microsoft.com/office/powerpoint/2012/main" userId="05a55908acac18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2" autoAdjust="0"/>
    <p:restoredTop sz="86556" autoAdjust="0"/>
  </p:normalViewPr>
  <p:slideViewPr>
    <p:cSldViewPr snapToGrid="0">
      <p:cViewPr varScale="1">
        <p:scale>
          <a:sx n="104" d="100"/>
          <a:sy n="104" d="100"/>
        </p:scale>
        <p:origin x="702" y="96"/>
      </p:cViewPr>
      <p:guideLst>
        <p:guide orient="horz" pos="2137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zh-TW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miou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工作表1!$A$2:$A$21</c:f>
              <c:numCache>
                <c:formatCode>General</c:formatCode>
                <c:ptCount val="20"/>
                <c:pt idx="0">
                  <c:v>60</c:v>
                </c:pt>
                <c:pt idx="1">
                  <c:v>300</c:v>
                </c:pt>
                <c:pt idx="2">
                  <c:v>600</c:v>
                </c:pt>
                <c:pt idx="3">
                  <c:v>1200</c:v>
                </c:pt>
                <c:pt idx="4">
                  <c:v>1800</c:v>
                </c:pt>
                <c:pt idx="5">
                  <c:v>2400</c:v>
                </c:pt>
                <c:pt idx="6">
                  <c:v>3000</c:v>
                </c:pt>
                <c:pt idx="7">
                  <c:v>3600</c:v>
                </c:pt>
                <c:pt idx="8">
                  <c:v>4200</c:v>
                </c:pt>
                <c:pt idx="9">
                  <c:v>4800</c:v>
                </c:pt>
                <c:pt idx="10">
                  <c:v>5400</c:v>
                </c:pt>
                <c:pt idx="11">
                  <c:v>6000</c:v>
                </c:pt>
                <c:pt idx="12">
                  <c:v>6600</c:v>
                </c:pt>
                <c:pt idx="13">
                  <c:v>7200</c:v>
                </c:pt>
                <c:pt idx="14">
                  <c:v>7800</c:v>
                </c:pt>
                <c:pt idx="15">
                  <c:v>8400</c:v>
                </c:pt>
                <c:pt idx="16">
                  <c:v>9000</c:v>
                </c:pt>
                <c:pt idx="17">
                  <c:v>10000</c:v>
                </c:pt>
                <c:pt idx="18">
                  <c:v>11000</c:v>
                </c:pt>
                <c:pt idx="19">
                  <c:v>12000</c:v>
                </c:pt>
              </c:numCache>
            </c:numRef>
          </c:xVal>
          <c:yVal>
            <c:numRef>
              <c:f>工作表1!$B$2:$B$21</c:f>
              <c:numCache>
                <c:formatCode>General</c:formatCode>
                <c:ptCount val="20"/>
                <c:pt idx="0">
                  <c:v>0.1032</c:v>
                </c:pt>
                <c:pt idx="1">
                  <c:v>0.28889999999999999</c:v>
                </c:pt>
                <c:pt idx="2">
                  <c:v>0.43930000000000002</c:v>
                </c:pt>
                <c:pt idx="3">
                  <c:v>0.66979999999999995</c:v>
                </c:pt>
                <c:pt idx="4">
                  <c:v>0.65310000000000001</c:v>
                </c:pt>
                <c:pt idx="5">
                  <c:v>0.70830000000000004</c:v>
                </c:pt>
                <c:pt idx="6">
                  <c:v>0.72789999999999999</c:v>
                </c:pt>
                <c:pt idx="7">
                  <c:v>0.74209999999999998</c:v>
                </c:pt>
                <c:pt idx="8">
                  <c:v>0.74470000000000003</c:v>
                </c:pt>
                <c:pt idx="9">
                  <c:v>0.73619999999999997</c:v>
                </c:pt>
                <c:pt idx="10">
                  <c:v>0.73529999999999995</c:v>
                </c:pt>
                <c:pt idx="11">
                  <c:v>0.75409999999999999</c:v>
                </c:pt>
                <c:pt idx="12">
                  <c:v>0.76400000000000001</c:v>
                </c:pt>
                <c:pt idx="13">
                  <c:v>0.75919999999999999</c:v>
                </c:pt>
                <c:pt idx="14">
                  <c:v>0.74690000000000001</c:v>
                </c:pt>
                <c:pt idx="15">
                  <c:v>0.7389</c:v>
                </c:pt>
                <c:pt idx="16">
                  <c:v>0.75460000000000005</c:v>
                </c:pt>
                <c:pt idx="17">
                  <c:v>0.75219999999999998</c:v>
                </c:pt>
                <c:pt idx="18">
                  <c:v>0.76029999999999998</c:v>
                </c:pt>
                <c:pt idx="19">
                  <c:v>0.74839999999999995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4DC-4BF5-8896-F8A09AFB9287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loss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工作表1!$A$2:$A$21</c:f>
              <c:numCache>
                <c:formatCode>General</c:formatCode>
                <c:ptCount val="20"/>
                <c:pt idx="0">
                  <c:v>60</c:v>
                </c:pt>
                <c:pt idx="1">
                  <c:v>300</c:v>
                </c:pt>
                <c:pt idx="2">
                  <c:v>600</c:v>
                </c:pt>
                <c:pt idx="3">
                  <c:v>1200</c:v>
                </c:pt>
                <c:pt idx="4">
                  <c:v>1800</c:v>
                </c:pt>
                <c:pt idx="5">
                  <c:v>2400</c:v>
                </c:pt>
                <c:pt idx="6">
                  <c:v>3000</c:v>
                </c:pt>
                <c:pt idx="7">
                  <c:v>3600</c:v>
                </c:pt>
                <c:pt idx="8">
                  <c:v>4200</c:v>
                </c:pt>
                <c:pt idx="9">
                  <c:v>4800</c:v>
                </c:pt>
                <c:pt idx="10">
                  <c:v>5400</c:v>
                </c:pt>
                <c:pt idx="11">
                  <c:v>6000</c:v>
                </c:pt>
                <c:pt idx="12">
                  <c:v>6600</c:v>
                </c:pt>
                <c:pt idx="13">
                  <c:v>7200</c:v>
                </c:pt>
                <c:pt idx="14">
                  <c:v>7800</c:v>
                </c:pt>
                <c:pt idx="15">
                  <c:v>8400</c:v>
                </c:pt>
                <c:pt idx="16">
                  <c:v>9000</c:v>
                </c:pt>
                <c:pt idx="17">
                  <c:v>10000</c:v>
                </c:pt>
                <c:pt idx="18">
                  <c:v>11000</c:v>
                </c:pt>
                <c:pt idx="19">
                  <c:v>12000</c:v>
                </c:pt>
              </c:numCache>
            </c:numRef>
          </c:xVal>
          <c:yVal>
            <c:numRef>
              <c:f>工作表1!$C$2:$C$21</c:f>
              <c:numCache>
                <c:formatCode>General</c:formatCode>
                <c:ptCount val="20"/>
                <c:pt idx="0">
                  <c:v>0.73250000000000004</c:v>
                </c:pt>
                <c:pt idx="1">
                  <c:v>0.32979999999999998</c:v>
                </c:pt>
                <c:pt idx="2">
                  <c:v>0.35349999999999998</c:v>
                </c:pt>
                <c:pt idx="3">
                  <c:v>0.30149999999999999</c:v>
                </c:pt>
                <c:pt idx="4">
                  <c:v>0.30630000000000002</c:v>
                </c:pt>
                <c:pt idx="5">
                  <c:v>0.2959</c:v>
                </c:pt>
                <c:pt idx="6">
                  <c:v>0.31830000000000003</c:v>
                </c:pt>
                <c:pt idx="7">
                  <c:v>0.28050000000000003</c:v>
                </c:pt>
                <c:pt idx="8">
                  <c:v>0.28599999999999998</c:v>
                </c:pt>
                <c:pt idx="9">
                  <c:v>0.29759999999999998</c:v>
                </c:pt>
                <c:pt idx="10">
                  <c:v>0.27650000000000002</c:v>
                </c:pt>
                <c:pt idx="11">
                  <c:v>0.28570000000000001</c:v>
                </c:pt>
                <c:pt idx="12">
                  <c:v>0.28129999999999999</c:v>
                </c:pt>
                <c:pt idx="13">
                  <c:v>0.29559999999999997</c:v>
                </c:pt>
                <c:pt idx="14">
                  <c:v>0.29260000000000003</c:v>
                </c:pt>
                <c:pt idx="15">
                  <c:v>0.28179999999999999</c:v>
                </c:pt>
                <c:pt idx="16">
                  <c:v>0.27289999999999998</c:v>
                </c:pt>
                <c:pt idx="17">
                  <c:v>0.29730000000000001</c:v>
                </c:pt>
                <c:pt idx="18">
                  <c:v>0.2802</c:v>
                </c:pt>
                <c:pt idx="19">
                  <c:v>0.2732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4DC-4BF5-8896-F8A09AFB928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828634559"/>
        <c:axId val="828635807"/>
      </c:scatterChart>
      <c:valAx>
        <c:axId val="828634559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Steps</a:t>
                </a:r>
                <a:endParaRPr lang="zh-TW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828635807"/>
        <c:crosses val="autoZero"/>
        <c:crossBetween val="midCat"/>
        <c:majorUnit val="1000"/>
      </c:valAx>
      <c:valAx>
        <c:axId val="828635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</a:t>
                </a:r>
                <a:endParaRPr lang="zh-TW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82863455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D44ED-4515-4B3A-9C19-B1CFD034724A}" type="datetimeFigureOut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FBC3B-7B37-4831-9F3F-DC89DB6F78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196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EF116-D5FC-4F8F-998E-A9C129060160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36A38-BF95-49C5-9361-C815CDA747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60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36A38-BF95-49C5-9361-C815CDA747B5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171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36A38-BF95-49C5-9361-C815CDA747B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228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36A38-BF95-49C5-9361-C815CDA747B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161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此部分是：由於人為</a:t>
            </a:r>
            <a:r>
              <a:rPr lang="en-US" altLang="zh-TW" dirty="0" smtClean="0"/>
              <a:t>label</a:t>
            </a:r>
            <a:r>
              <a:rPr lang="zh-TW" altLang="en-US" dirty="0" smtClean="0"/>
              <a:t>的疏忽而導致的預測錯誤。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36A38-BF95-49C5-9361-C815CDA747B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220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317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36A38-BF95-49C5-9361-C815CDA747B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512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Deeplabv3+</a:t>
            </a:r>
            <a:r>
              <a:rPr lang="zh-TW" altLang="en-US" dirty="0" smtClean="0"/>
              <a:t> 是一個 </a:t>
            </a:r>
            <a:r>
              <a:rPr lang="en-US" altLang="zh-TW" dirty="0" smtClean="0"/>
              <a:t>pixel-wise classification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的語義分割模型，該模型的理念是融合了過去的多種能有效優化訓練結果的模組，</a:t>
            </a:r>
            <a:endParaRPr lang="en-US" altLang="zh-TW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aseline="0" dirty="0" smtClean="0"/>
              <a:t>例如：</a:t>
            </a:r>
            <a:r>
              <a:rPr lang="en-US" altLang="zh-TW" baseline="0" dirty="0" smtClean="0"/>
              <a:t>Feature Pyramid Networks(FPN)</a:t>
            </a:r>
            <a:r>
              <a:rPr lang="zh-TW" altLang="en-US" baseline="0" dirty="0" smtClean="0"/>
              <a:t>、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Depthwise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/Pointwise separable Convolution</a:t>
            </a:r>
          </a:p>
          <a:p>
            <a:pPr eaLnBrk="1" hangingPunct="1">
              <a:spcBef>
                <a:spcPct val="0"/>
              </a:spcBef>
            </a:pPr>
            <a:endParaRPr lang="en-US" altLang="zh-TW" baseline="0" dirty="0" smtClean="0"/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E4F12B-A4FF-4C1F-A17E-FFEEAFA756F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796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Labelme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是一個用於標註的軟體，最大放大倍率達</a:t>
            </a:r>
            <a:r>
              <a:rPr lang="en-US" altLang="zh-TW" baseline="0" dirty="0" smtClean="0"/>
              <a:t>10</a:t>
            </a:r>
            <a:r>
              <a:rPr lang="zh-TW" altLang="en-US" baseline="0" dirty="0" smtClean="0"/>
              <a:t>倍，每張圖片的</a:t>
            </a:r>
            <a:r>
              <a:rPr lang="en-US" altLang="zh-TW" baseline="0" dirty="0" smtClean="0"/>
              <a:t>label</a:t>
            </a:r>
            <a:r>
              <a:rPr lang="zh-TW" altLang="en-US" baseline="0" dirty="0" smtClean="0"/>
              <a:t>結束後會存為</a:t>
            </a:r>
            <a:r>
              <a:rPr lang="en-US" altLang="zh-TW" baseline="0" dirty="0" err="1" smtClean="0"/>
              <a:t>json</a:t>
            </a:r>
            <a:r>
              <a:rPr lang="zh-TW" altLang="en-US" baseline="0" dirty="0" smtClean="0"/>
              <a:t>檔，</a:t>
            </a:r>
            <a:endParaRPr lang="en-US" altLang="zh-TW" baseline="0" dirty="0" smtClean="0"/>
          </a:p>
          <a:p>
            <a:r>
              <a:rPr lang="zh-TW" altLang="en-US" dirty="0" smtClean="0"/>
              <a:t>該檔案內包含原圖、色塊圖、</a:t>
            </a:r>
            <a:r>
              <a:rPr lang="en-US" altLang="zh-TW" dirty="0" smtClean="0"/>
              <a:t>overlay image</a:t>
            </a:r>
            <a:r>
              <a:rPr lang="zh-TW" altLang="en-US" dirty="0" smtClean="0"/>
              <a:t>、以及兩個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的文檔等</a:t>
            </a:r>
            <a:r>
              <a:rPr lang="en-US" altLang="zh-TW" dirty="0" smtClean="0"/>
              <a:t>5</a:t>
            </a:r>
            <a:r>
              <a:rPr lang="zh-TW" altLang="en-US" dirty="0" smtClean="0"/>
              <a:t>個檔案。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36A38-BF95-49C5-9361-C815CDA747B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351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Fig.1 </a:t>
            </a:r>
            <a:r>
              <a:rPr lang="zh-TW" altLang="en-US" dirty="0" smtClean="0"/>
              <a:t>是 </a:t>
            </a:r>
            <a:r>
              <a:rPr lang="en-US" altLang="zh-TW" dirty="0" smtClean="0"/>
              <a:t>label</a:t>
            </a:r>
            <a:r>
              <a:rPr lang="zh-TW" altLang="en-US" dirty="0" smtClean="0"/>
              <a:t> 的 </a:t>
            </a:r>
            <a:r>
              <a:rPr lang="en-US" altLang="zh-TW" dirty="0" smtClean="0"/>
              <a:t>overlay</a:t>
            </a:r>
            <a:r>
              <a:rPr lang="zh-TW" altLang="en-US" dirty="0" smtClean="0"/>
              <a:t> </a:t>
            </a:r>
            <a:r>
              <a:rPr lang="en-US" altLang="zh-TW" dirty="0" smtClean="0"/>
              <a:t>image, </a:t>
            </a:r>
            <a:r>
              <a:rPr lang="zh-TW" altLang="en-US" dirty="0" smtClean="0"/>
              <a:t>其餘</a:t>
            </a:r>
            <a:r>
              <a:rPr lang="en-US" altLang="zh-TW" dirty="0" smtClean="0"/>
              <a:t>4</a:t>
            </a:r>
            <a:r>
              <a:rPr lang="zh-TW" altLang="en-US" dirty="0" smtClean="0"/>
              <a:t>張則是 </a:t>
            </a:r>
            <a:r>
              <a:rPr lang="en-US" altLang="zh-TW" dirty="0" smtClean="0"/>
              <a:t>label</a:t>
            </a:r>
            <a:r>
              <a:rPr lang="zh-TW" altLang="en-US" dirty="0" smtClean="0"/>
              <a:t> 的色塊圖，</a:t>
            </a:r>
            <a:endParaRPr lang="en-US" altLang="zh-TW" dirty="0" smtClean="0"/>
          </a:p>
          <a:p>
            <a:r>
              <a:rPr lang="zh-TW" altLang="en-US" dirty="0" smtClean="0"/>
              <a:t>該頁說明我將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利用反轉的方式擴增</a:t>
            </a:r>
            <a:r>
              <a:rPr lang="en-US" altLang="zh-TW" dirty="0" smtClean="0"/>
              <a:t>dataset</a:t>
            </a:r>
            <a:r>
              <a:rPr lang="zh-TW" altLang="en-US" dirty="0" smtClean="0"/>
              <a:t> 為原本的</a:t>
            </a:r>
            <a:r>
              <a:rPr lang="en-US" altLang="zh-TW" dirty="0" smtClean="0"/>
              <a:t>4</a:t>
            </a:r>
            <a:r>
              <a:rPr lang="zh-TW" altLang="en-US" dirty="0" smtClean="0"/>
              <a:t>倍。</a:t>
            </a:r>
            <a:endParaRPr lang="en-US" altLang="zh-TW" dirty="0" smtClean="0"/>
          </a:p>
          <a:p>
            <a:r>
              <a:rPr lang="zh-TW" altLang="en-US" dirty="0" smtClean="0"/>
              <a:t>擴增後的</a:t>
            </a:r>
            <a:r>
              <a:rPr lang="en-US" altLang="zh-TW" dirty="0" smtClean="0"/>
              <a:t>dataset </a:t>
            </a:r>
            <a:r>
              <a:rPr lang="zh-TW" altLang="en-US" dirty="0" smtClean="0"/>
              <a:t>為 </a:t>
            </a:r>
            <a:r>
              <a:rPr lang="en-US" altLang="zh-TW" dirty="0" smtClean="0"/>
              <a:t>76</a:t>
            </a:r>
            <a:r>
              <a:rPr lang="zh-TW" altLang="en-US" dirty="0" smtClean="0"/>
              <a:t>張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，原為</a:t>
            </a:r>
            <a:r>
              <a:rPr lang="en-US" altLang="zh-TW" dirty="0" smtClean="0"/>
              <a:t>19</a:t>
            </a:r>
            <a:r>
              <a:rPr lang="zh-TW" altLang="en-US" dirty="0" smtClean="0"/>
              <a:t>張。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36A38-BF95-49C5-9361-C815CDA747B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570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解說：</a:t>
            </a:r>
            <a:endParaRPr lang="en-US" altLang="zh-TW" dirty="0" smtClean="0"/>
          </a:p>
          <a:p>
            <a:r>
              <a:rPr lang="en-US" altLang="zh-TW" baseline="0" dirty="0" smtClean="0"/>
              <a:t>    </a:t>
            </a:r>
            <a:r>
              <a:rPr lang="zh-TW" altLang="en-US" dirty="0" smtClean="0"/>
              <a:t>以迴圈方式依序對</a:t>
            </a:r>
            <a:r>
              <a:rPr lang="en-US" altLang="zh-TW" dirty="0" smtClean="0"/>
              <a:t>train set</a:t>
            </a:r>
            <a:r>
              <a:rPr lang="zh-TW" altLang="en-US" dirty="0" smtClean="0"/>
              <a:t>當中的每張圖做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的計數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36A38-BF95-49C5-9361-C815CDA747B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253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Median</a:t>
            </a:r>
            <a:r>
              <a:rPr lang="en-US" altLang="zh-TW" baseline="0" dirty="0" smtClean="0"/>
              <a:t> frequency balancing</a:t>
            </a:r>
            <a:r>
              <a:rPr lang="zh-TW" altLang="en-US" dirty="0" smtClean="0"/>
              <a:t>解說：</a:t>
            </a:r>
            <a:endParaRPr lang="en-US" altLang="zh-TW" dirty="0" smtClean="0"/>
          </a:p>
          <a:p>
            <a:r>
              <a:rPr lang="en-US" altLang="zh-TW" baseline="0" dirty="0" smtClean="0"/>
              <a:t>    </a:t>
            </a:r>
            <a:r>
              <a:rPr lang="zh-TW" altLang="en-US" baseline="0" dirty="0" smtClean="0"/>
              <a:t>以 </a:t>
            </a:r>
            <a:r>
              <a:rPr lang="en-US" altLang="zh-TW" baseline="0" dirty="0" smtClean="0"/>
              <a:t>“0.5”</a:t>
            </a:r>
            <a:r>
              <a:rPr lang="zh-TW" altLang="en-US" baseline="0" dirty="0" smtClean="0"/>
              <a:t> 作為分子，以某個</a:t>
            </a:r>
            <a:r>
              <a:rPr lang="en-US" altLang="zh-TW" baseline="0" dirty="0" smtClean="0"/>
              <a:t>class</a:t>
            </a:r>
            <a:r>
              <a:rPr lang="zh-TW" altLang="en-US" baseline="0" dirty="0" smtClean="0"/>
              <a:t>在整張</a:t>
            </a:r>
            <a:r>
              <a:rPr lang="en-US" altLang="zh-TW" baseline="0" dirty="0" smtClean="0"/>
              <a:t>image</a:t>
            </a:r>
            <a:r>
              <a:rPr lang="zh-TW" altLang="en-US" baseline="0" dirty="0" smtClean="0"/>
              <a:t>中所佔的比例為分母，</a:t>
            </a:r>
            <a:endParaRPr lang="en-US" altLang="zh-TW" baseline="0" dirty="0" smtClean="0"/>
          </a:p>
          <a:p>
            <a:r>
              <a:rPr lang="zh-TW" altLang="en-US" baseline="0" dirty="0" smtClean="0"/>
              <a:t>    占比大於</a:t>
            </a:r>
            <a:r>
              <a:rPr lang="en-US" altLang="zh-TW" baseline="0" dirty="0" smtClean="0"/>
              <a:t>50%</a:t>
            </a:r>
            <a:r>
              <a:rPr lang="zh-TW" altLang="en-US" baseline="0" dirty="0" smtClean="0"/>
              <a:t>的</a:t>
            </a:r>
            <a:r>
              <a:rPr lang="en-US" altLang="zh-TW" baseline="0" dirty="0" smtClean="0"/>
              <a:t>class</a:t>
            </a:r>
            <a:r>
              <a:rPr lang="zh-TW" altLang="en-US" baseline="0" dirty="0" smtClean="0"/>
              <a:t>，其</a:t>
            </a:r>
            <a:r>
              <a:rPr lang="en-US" altLang="zh-TW" baseline="0" dirty="0" smtClean="0"/>
              <a:t>weight</a:t>
            </a:r>
            <a:r>
              <a:rPr lang="zh-TW" altLang="en-US" baseline="0" dirty="0" smtClean="0"/>
              <a:t>下調至 </a:t>
            </a:r>
            <a:r>
              <a:rPr lang="en-US" altLang="zh-TW" baseline="0" dirty="0" smtClean="0"/>
              <a:t>&lt;1</a:t>
            </a:r>
            <a:r>
              <a:rPr lang="zh-TW" altLang="en-US" baseline="0" dirty="0" smtClean="0"/>
              <a:t>；占比小於</a:t>
            </a:r>
            <a:r>
              <a:rPr lang="en-US" altLang="zh-TW" baseline="0" dirty="0" smtClean="0"/>
              <a:t>50%</a:t>
            </a:r>
            <a:r>
              <a:rPr lang="zh-TW" altLang="en-US" baseline="0" dirty="0" smtClean="0"/>
              <a:t>的</a:t>
            </a:r>
            <a:r>
              <a:rPr lang="en-US" altLang="zh-TW" baseline="0" dirty="0" smtClean="0"/>
              <a:t>class</a:t>
            </a:r>
            <a:r>
              <a:rPr lang="zh-TW" altLang="en-US" baseline="0" dirty="0" smtClean="0"/>
              <a:t>，其</a:t>
            </a:r>
            <a:r>
              <a:rPr lang="en-US" altLang="zh-TW" baseline="0" dirty="0" smtClean="0"/>
              <a:t>weight</a:t>
            </a:r>
            <a:r>
              <a:rPr lang="zh-TW" altLang="en-US" baseline="0" dirty="0" smtClean="0"/>
              <a:t>上調至 </a:t>
            </a:r>
            <a:r>
              <a:rPr lang="en-US" altLang="zh-TW" baseline="0" dirty="0" smtClean="0"/>
              <a:t>&gt;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1</a:t>
            </a:r>
            <a:r>
              <a:rPr lang="zh-TW" altLang="en-US" baseline="0" dirty="0" smtClean="0"/>
              <a:t>，以此平衡</a:t>
            </a:r>
            <a:r>
              <a:rPr lang="en-US" altLang="zh-TW" baseline="0" dirty="0" smtClean="0"/>
              <a:t>class</a:t>
            </a:r>
            <a:r>
              <a:rPr lang="zh-TW" altLang="en-US" baseline="0" dirty="0" smtClean="0"/>
              <a:t>的訓練比重。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36A38-BF95-49C5-9361-C815CDA747B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305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該頁是展示：有無使用</a:t>
            </a:r>
            <a:r>
              <a:rPr lang="en-US" altLang="zh-TW" dirty="0" smtClean="0"/>
              <a:t>Median</a:t>
            </a:r>
            <a:r>
              <a:rPr lang="en-US" altLang="zh-TW" baseline="0" dirty="0" smtClean="0"/>
              <a:t> frequency balancing</a:t>
            </a:r>
            <a:r>
              <a:rPr lang="zh-TW" altLang="en-US" baseline="0" dirty="0" smtClean="0"/>
              <a:t>的差別。     </a:t>
            </a:r>
            <a:r>
              <a:rPr lang="en-US" altLang="zh-TW" baseline="0" dirty="0" smtClean="0"/>
              <a:t>[</a:t>
            </a:r>
            <a:r>
              <a:rPr lang="zh-TW" altLang="en-US" baseline="0" dirty="0" smtClean="0"/>
              <a:t>紅色</a:t>
            </a:r>
            <a:r>
              <a:rPr lang="en-US" altLang="zh-TW" baseline="0" dirty="0" smtClean="0"/>
              <a:t>: crack; </a:t>
            </a:r>
            <a:r>
              <a:rPr lang="zh-TW" altLang="en-US" baseline="0" dirty="0" smtClean="0"/>
              <a:t>黑色</a:t>
            </a:r>
            <a:r>
              <a:rPr lang="en-US" altLang="zh-TW" baseline="0" dirty="0" smtClean="0"/>
              <a:t>: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background]</a:t>
            </a:r>
          </a:p>
          <a:p>
            <a:r>
              <a:rPr lang="zh-TW" altLang="en-US" dirty="0" smtClean="0"/>
              <a:t>從</a:t>
            </a:r>
            <a:r>
              <a:rPr lang="en-US" altLang="zh-TW" dirty="0" smtClean="0"/>
              <a:t>fig.2</a:t>
            </a:r>
            <a:r>
              <a:rPr lang="en-US" altLang="zh-TW" baseline="0" dirty="0" smtClean="0"/>
              <a:t>, fig.3 </a:t>
            </a:r>
            <a:r>
              <a:rPr lang="zh-TW" altLang="en-US" baseline="0" dirty="0" smtClean="0"/>
              <a:t>可以看出，使用權重平衡後，在相同的</a:t>
            </a:r>
            <a:r>
              <a:rPr lang="en-US" altLang="zh-TW" baseline="0" dirty="0" smtClean="0"/>
              <a:t>train step</a:t>
            </a:r>
            <a:r>
              <a:rPr lang="zh-TW" altLang="en-US" baseline="0" dirty="0" smtClean="0"/>
              <a:t>下的訓練結果的差異，</a:t>
            </a:r>
            <a:endParaRPr lang="en-US" altLang="zh-TW" baseline="0" dirty="0" smtClean="0"/>
          </a:p>
          <a:p>
            <a:r>
              <a:rPr lang="zh-TW" altLang="en-US" dirty="0" smtClean="0"/>
              <a:t>總結：權重平衡可以有效減少訓練模型所需的時間。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36A38-BF95-49C5-9361-C815CDA747B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09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E2848-00BD-4311-96C1-B3092E215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A82A8D-0FE1-455C-8287-42A41BB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515BAF-A0EC-4C27-A30F-2C7410AA1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2B448C-E2B6-4A51-B7B9-530CD213A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4C6139-305A-43A2-AD3D-EF33DDB0B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05E7-D406-411A-8D5A-4F315A1D1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25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文本框 37"/>
          <p:cNvSpPr txBox="1"/>
          <p:nvPr userDrawn="1"/>
        </p:nvSpPr>
        <p:spPr>
          <a:xfrm>
            <a:off x="804722" y="383107"/>
            <a:ext cx="1689825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lvl="0" algn="ctr"/>
            <a:r>
              <a:rPr lang="en-US" altLang="zh-CN" sz="2133" b="0" kern="12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Conclusion</a:t>
            </a:r>
            <a:endParaRPr lang="zh-CN" altLang="zh-CN" sz="2133" b="0" kern="12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9" name="组合 18">
            <a:extLst>
              <a:ext uri="{FF2B5EF4-FFF2-40B4-BE49-F238E27FC236}">
                <a16:creationId xmlns:a16="http://schemas.microsoft.com/office/drawing/2014/main" id="{F3F08ED6-B608-4D6D-916B-26700AF07799}"/>
              </a:ext>
            </a:extLst>
          </p:cNvPr>
          <p:cNvGrpSpPr/>
          <p:nvPr userDrawn="1"/>
        </p:nvGrpSpPr>
        <p:grpSpPr>
          <a:xfrm>
            <a:off x="828" y="368753"/>
            <a:ext cx="803897" cy="449255"/>
            <a:chOff x="0" y="252065"/>
            <a:chExt cx="641111" cy="392113"/>
          </a:xfrm>
        </p:grpSpPr>
        <p:sp>
          <p:nvSpPr>
            <p:cNvPr id="10" name="矩形 59">
              <a:extLst>
                <a:ext uri="{FF2B5EF4-FFF2-40B4-BE49-F238E27FC236}">
                  <a16:creationId xmlns:a16="http://schemas.microsoft.com/office/drawing/2014/main" id="{A85E5F7D-0997-4B04-A522-D6A52C62A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1" name="矩形 60">
              <a:extLst>
                <a:ext uri="{FF2B5EF4-FFF2-40B4-BE49-F238E27FC236}">
                  <a16:creationId xmlns:a16="http://schemas.microsoft.com/office/drawing/2014/main" id="{1784E699-A783-499E-AB60-9CF1C1BDA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2" name="五边形 21">
              <a:extLst>
                <a:ext uri="{FF2B5EF4-FFF2-40B4-BE49-F238E27FC236}">
                  <a16:creationId xmlns:a16="http://schemas.microsoft.com/office/drawing/2014/main" id="{8370D417-BEA1-4876-A03E-34728E279A33}"/>
                </a:ext>
              </a:extLst>
            </p:cNvPr>
            <p:cNvSpPr/>
            <p:nvPr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225230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7"/>
          <p:cNvSpPr txBox="1"/>
          <p:nvPr userDrawn="1"/>
        </p:nvSpPr>
        <p:spPr>
          <a:xfrm>
            <a:off x="804723" y="383107"/>
            <a:ext cx="1465236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lvl="0" algn="ctr"/>
            <a:r>
              <a:rPr lang="en-US" altLang="zh-CN" sz="2133" b="0" kern="12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Reference</a:t>
            </a:r>
            <a:endParaRPr lang="zh-CN" altLang="zh-CN" sz="2133" b="0" kern="12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3" name="组合 18">
            <a:extLst>
              <a:ext uri="{FF2B5EF4-FFF2-40B4-BE49-F238E27FC236}">
                <a16:creationId xmlns:a16="http://schemas.microsoft.com/office/drawing/2014/main" id="{F3F08ED6-B608-4D6D-916B-26700AF07799}"/>
              </a:ext>
            </a:extLst>
          </p:cNvPr>
          <p:cNvGrpSpPr/>
          <p:nvPr userDrawn="1"/>
        </p:nvGrpSpPr>
        <p:grpSpPr>
          <a:xfrm>
            <a:off x="828" y="368753"/>
            <a:ext cx="803897" cy="449255"/>
            <a:chOff x="0" y="252065"/>
            <a:chExt cx="641111" cy="392113"/>
          </a:xfrm>
        </p:grpSpPr>
        <p:sp>
          <p:nvSpPr>
            <p:cNvPr id="4" name="矩形 59">
              <a:extLst>
                <a:ext uri="{FF2B5EF4-FFF2-40B4-BE49-F238E27FC236}">
                  <a16:creationId xmlns:a16="http://schemas.microsoft.com/office/drawing/2014/main" id="{A85E5F7D-0997-4B04-A522-D6A52C62A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5" name="矩形 60">
              <a:extLst>
                <a:ext uri="{FF2B5EF4-FFF2-40B4-BE49-F238E27FC236}">
                  <a16:creationId xmlns:a16="http://schemas.microsoft.com/office/drawing/2014/main" id="{1784E699-A783-499E-AB60-9CF1C1BDA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6" name="五边形 21">
              <a:extLst>
                <a:ext uri="{FF2B5EF4-FFF2-40B4-BE49-F238E27FC236}">
                  <a16:creationId xmlns:a16="http://schemas.microsoft.com/office/drawing/2014/main" id="{8370D417-BEA1-4876-A03E-34728E279A33}"/>
                </a:ext>
              </a:extLst>
            </p:cNvPr>
            <p:cNvSpPr/>
            <p:nvPr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4371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279BB-B37F-45C6-BF9F-FD95E8F1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CCBD5-447E-495E-940C-03283547E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508D13-98DA-49C4-B084-F5CB11230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639037-6864-4D35-8241-907BABC3C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C04A95-207A-4FD4-BFD9-52BCE1662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05E7-D406-411A-8D5A-4F315A1D1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CDDA0-844F-4DA4-8CC0-BD329DE9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342225-F153-4AD9-9437-99553D12B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6B8606-F3ED-492C-BAC1-F12468676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551B77-3B49-4AC9-8DBD-C88BF2DE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F32084-A327-4081-9D9A-0ABE9209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05E7-D406-411A-8D5A-4F315A1D1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6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CE21C-BAFB-4907-B1E2-1D09964B0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E816C-1341-472E-AF5E-5846F1976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DE23B8-3789-4D36-B708-5D089A51F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D9EDDA-2C93-4C1E-8118-651370072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7A0F41-AAD5-4D1B-BAEE-1E5C55BC4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4BCC73-ECB4-4A5D-A2D1-E21672C7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05E7-D406-411A-8D5A-4F315A1D1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6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923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7"/>
          <p:cNvSpPr txBox="1"/>
          <p:nvPr userDrawn="1"/>
        </p:nvSpPr>
        <p:spPr>
          <a:xfrm>
            <a:off x="750436" y="368751"/>
            <a:ext cx="1327017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lvl="0" algn="ctr"/>
            <a:r>
              <a:rPr lang="en-US" altLang="zh-CN" sz="2133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Abstract</a:t>
            </a:r>
            <a:endParaRPr lang="zh-CN" altLang="zh-CN" sz="2133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18">
            <a:extLst>
              <a:ext uri="{FF2B5EF4-FFF2-40B4-BE49-F238E27FC236}">
                <a16:creationId xmlns:a16="http://schemas.microsoft.com/office/drawing/2014/main" id="{F2026541-2261-4EAD-9947-26E396D60E66}"/>
              </a:ext>
            </a:extLst>
          </p:cNvPr>
          <p:cNvGrpSpPr/>
          <p:nvPr userDrawn="1"/>
        </p:nvGrpSpPr>
        <p:grpSpPr>
          <a:xfrm>
            <a:off x="828" y="368753"/>
            <a:ext cx="803897" cy="449255"/>
            <a:chOff x="0" y="252065"/>
            <a:chExt cx="641111" cy="392113"/>
          </a:xfrm>
        </p:grpSpPr>
        <p:sp>
          <p:nvSpPr>
            <p:cNvPr id="10" name="矩形 59">
              <a:extLst>
                <a:ext uri="{FF2B5EF4-FFF2-40B4-BE49-F238E27FC236}">
                  <a16:creationId xmlns:a16="http://schemas.microsoft.com/office/drawing/2014/main" id="{E7580A7B-E699-489D-A3F1-07F6AD33B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1" name="矩形 60">
              <a:extLst>
                <a:ext uri="{FF2B5EF4-FFF2-40B4-BE49-F238E27FC236}">
                  <a16:creationId xmlns:a16="http://schemas.microsoft.com/office/drawing/2014/main" id="{81073865-4C1E-4D65-B16A-0F7740B1F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2" name="五边形 21">
              <a:extLst>
                <a:ext uri="{FF2B5EF4-FFF2-40B4-BE49-F238E27FC236}">
                  <a16:creationId xmlns:a16="http://schemas.microsoft.com/office/drawing/2014/main" id="{E1B6D713-C4E4-4A5C-AAE1-7C54888C7DFD}"/>
                </a:ext>
              </a:extLst>
            </p:cNvPr>
            <p:cNvSpPr/>
            <p:nvPr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</p:grp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05E7-D406-411A-8D5A-4F315A1D10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256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文本框 37"/>
          <p:cNvSpPr txBox="1"/>
          <p:nvPr userDrawn="1"/>
        </p:nvSpPr>
        <p:spPr>
          <a:xfrm>
            <a:off x="763136" y="397463"/>
            <a:ext cx="1803601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lvl="0" algn="ctr"/>
            <a:r>
              <a:rPr lang="en-US" altLang="zh-CN" sz="2133" b="0" kern="12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Introduction</a:t>
            </a:r>
            <a:endParaRPr lang="zh-CN" altLang="zh-CN" sz="2133" b="0" kern="12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9" name="组合 18">
            <a:extLst>
              <a:ext uri="{FF2B5EF4-FFF2-40B4-BE49-F238E27FC236}">
                <a16:creationId xmlns:a16="http://schemas.microsoft.com/office/drawing/2014/main" id="{95D1BEB7-D570-4488-B755-FB26CB492919}"/>
              </a:ext>
            </a:extLst>
          </p:cNvPr>
          <p:cNvGrpSpPr/>
          <p:nvPr userDrawn="1"/>
        </p:nvGrpSpPr>
        <p:grpSpPr>
          <a:xfrm>
            <a:off x="828" y="368753"/>
            <a:ext cx="803897" cy="449255"/>
            <a:chOff x="0" y="252065"/>
            <a:chExt cx="641111" cy="392113"/>
          </a:xfrm>
        </p:grpSpPr>
        <p:sp>
          <p:nvSpPr>
            <p:cNvPr id="10" name="矩形 59">
              <a:extLst>
                <a:ext uri="{FF2B5EF4-FFF2-40B4-BE49-F238E27FC236}">
                  <a16:creationId xmlns:a16="http://schemas.microsoft.com/office/drawing/2014/main" id="{C8FF11F1-5565-4DBA-AA3D-C8DCC8B4A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1" name="矩形 60">
              <a:extLst>
                <a:ext uri="{FF2B5EF4-FFF2-40B4-BE49-F238E27FC236}">
                  <a16:creationId xmlns:a16="http://schemas.microsoft.com/office/drawing/2014/main" id="{32F6DD0E-170A-4ADD-9247-1FFAFBF0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2" name="五边形 21">
              <a:extLst>
                <a:ext uri="{FF2B5EF4-FFF2-40B4-BE49-F238E27FC236}">
                  <a16:creationId xmlns:a16="http://schemas.microsoft.com/office/drawing/2014/main" id="{BA16E97D-8D3E-42C2-AC99-27F73D405AD6}"/>
                </a:ext>
              </a:extLst>
            </p:cNvPr>
            <p:cNvSpPr/>
            <p:nvPr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158103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eth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文本框 37"/>
          <p:cNvSpPr txBox="1"/>
          <p:nvPr userDrawn="1"/>
        </p:nvSpPr>
        <p:spPr>
          <a:xfrm>
            <a:off x="804725" y="383107"/>
            <a:ext cx="1240647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lvl="0" algn="ctr"/>
            <a:r>
              <a:rPr lang="en-US" altLang="zh-CN" sz="2133" b="0" kern="12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Method</a:t>
            </a:r>
            <a:endParaRPr lang="zh-CN" altLang="zh-CN" sz="2133" b="0" kern="12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9" name="组合 18">
            <a:extLst>
              <a:ext uri="{FF2B5EF4-FFF2-40B4-BE49-F238E27FC236}">
                <a16:creationId xmlns:a16="http://schemas.microsoft.com/office/drawing/2014/main" id="{F3F08ED6-B608-4D6D-916B-26700AF07799}"/>
              </a:ext>
            </a:extLst>
          </p:cNvPr>
          <p:cNvGrpSpPr/>
          <p:nvPr userDrawn="1"/>
        </p:nvGrpSpPr>
        <p:grpSpPr>
          <a:xfrm>
            <a:off x="828" y="368753"/>
            <a:ext cx="803897" cy="449255"/>
            <a:chOff x="0" y="252065"/>
            <a:chExt cx="641111" cy="392113"/>
          </a:xfrm>
        </p:grpSpPr>
        <p:sp>
          <p:nvSpPr>
            <p:cNvPr id="10" name="矩形 59">
              <a:extLst>
                <a:ext uri="{FF2B5EF4-FFF2-40B4-BE49-F238E27FC236}">
                  <a16:creationId xmlns:a16="http://schemas.microsoft.com/office/drawing/2014/main" id="{A85E5F7D-0997-4B04-A522-D6A52C62A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1" name="矩形 60">
              <a:extLst>
                <a:ext uri="{FF2B5EF4-FFF2-40B4-BE49-F238E27FC236}">
                  <a16:creationId xmlns:a16="http://schemas.microsoft.com/office/drawing/2014/main" id="{1784E699-A783-499E-AB60-9CF1C1BDA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2" name="五边形 21">
              <a:extLst>
                <a:ext uri="{FF2B5EF4-FFF2-40B4-BE49-F238E27FC236}">
                  <a16:creationId xmlns:a16="http://schemas.microsoft.com/office/drawing/2014/main" id="{8370D417-BEA1-4876-A03E-34728E279A33}"/>
                </a:ext>
              </a:extLst>
            </p:cNvPr>
            <p:cNvSpPr/>
            <p:nvPr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296813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文本框 37"/>
          <p:cNvSpPr txBox="1"/>
          <p:nvPr userDrawn="1"/>
        </p:nvSpPr>
        <p:spPr>
          <a:xfrm>
            <a:off x="804722" y="383107"/>
            <a:ext cx="1120331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lvl="0" algn="ctr"/>
            <a:r>
              <a:rPr lang="en-US" altLang="zh-CN" sz="2133" b="0" kern="12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Results</a:t>
            </a:r>
            <a:endParaRPr lang="zh-CN" altLang="zh-CN" sz="2133" b="0" kern="12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9" name="组合 18">
            <a:extLst>
              <a:ext uri="{FF2B5EF4-FFF2-40B4-BE49-F238E27FC236}">
                <a16:creationId xmlns:a16="http://schemas.microsoft.com/office/drawing/2014/main" id="{F3F08ED6-B608-4D6D-916B-26700AF07799}"/>
              </a:ext>
            </a:extLst>
          </p:cNvPr>
          <p:cNvGrpSpPr/>
          <p:nvPr userDrawn="1"/>
        </p:nvGrpSpPr>
        <p:grpSpPr>
          <a:xfrm>
            <a:off x="828" y="368753"/>
            <a:ext cx="803897" cy="449255"/>
            <a:chOff x="0" y="252065"/>
            <a:chExt cx="641111" cy="392113"/>
          </a:xfrm>
        </p:grpSpPr>
        <p:sp>
          <p:nvSpPr>
            <p:cNvPr id="10" name="矩形 59">
              <a:extLst>
                <a:ext uri="{FF2B5EF4-FFF2-40B4-BE49-F238E27FC236}">
                  <a16:creationId xmlns:a16="http://schemas.microsoft.com/office/drawing/2014/main" id="{A85E5F7D-0997-4B04-A522-D6A52C62A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1" name="矩形 60">
              <a:extLst>
                <a:ext uri="{FF2B5EF4-FFF2-40B4-BE49-F238E27FC236}">
                  <a16:creationId xmlns:a16="http://schemas.microsoft.com/office/drawing/2014/main" id="{1784E699-A783-499E-AB60-9CF1C1BDA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84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2" name="五边形 21">
              <a:extLst>
                <a:ext uri="{FF2B5EF4-FFF2-40B4-BE49-F238E27FC236}">
                  <a16:creationId xmlns:a16="http://schemas.microsoft.com/office/drawing/2014/main" id="{8370D417-BEA1-4876-A03E-34728E279A33}"/>
                </a:ext>
              </a:extLst>
            </p:cNvPr>
            <p:cNvSpPr/>
            <p:nvPr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49450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F6DE78A-D299-4572-A337-64E5B8202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AA0C12-7879-4545-973B-5B0661020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5A1650-E7F3-4A72-AC95-CAEC262AB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EA2D39-F8AC-4DB7-8EDC-6DD5DFFCAD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E5FEEC-3CFD-4760-A626-6E15A06A8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17E05E7-D406-411A-8D5A-4F315A1D10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8244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63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notesSlide" Target="../notesSlides/notesSlide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33BCB1FF-0A01-4EF4-A218-453189B01433}"/>
              </a:ext>
            </a:extLst>
          </p:cNvPr>
          <p:cNvGrpSpPr/>
          <p:nvPr/>
        </p:nvGrpSpPr>
        <p:grpSpPr>
          <a:xfrm>
            <a:off x="-19811" y="3586734"/>
            <a:ext cx="7913796" cy="3345574"/>
            <a:chOff x="-16275" y="2464532"/>
            <a:chExt cx="6472597" cy="273630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7D2580D-A122-4781-8CF4-100B867C1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093"/>
            <a:stretch/>
          </p:blipFill>
          <p:spPr>
            <a:xfrm flipH="1">
              <a:off x="3059832" y="3724672"/>
              <a:ext cx="3396490" cy="147616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5FF6CFF-FB4F-44B7-9612-3FB6BEEDE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-16275" y="2464532"/>
              <a:ext cx="4260586" cy="2736304"/>
            </a:xfrm>
            <a:prstGeom prst="rect">
              <a:avLst/>
            </a:prstGeom>
          </p:spPr>
        </p:pic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B402C234-25B4-4135-B19E-C4F30F2E4DC8}"/>
                </a:ext>
              </a:extLst>
            </p:cNvPr>
            <p:cNvSpPr/>
            <p:nvPr/>
          </p:nvSpPr>
          <p:spPr>
            <a:xfrm>
              <a:off x="5544108" y="4659034"/>
              <a:ext cx="791507" cy="4860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441CCF2-53B9-48E8-AAF5-6B8F3D56FE97}"/>
              </a:ext>
            </a:extLst>
          </p:cNvPr>
          <p:cNvGrpSpPr/>
          <p:nvPr/>
        </p:nvGrpSpPr>
        <p:grpSpPr>
          <a:xfrm>
            <a:off x="7824047" y="1"/>
            <a:ext cx="5230580" cy="1762491"/>
            <a:chOff x="5868434" y="0"/>
            <a:chExt cx="3924146" cy="132227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29D0EA9-27D1-466F-A4A2-1A64C5284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 flipH="1" flipV="1">
              <a:off x="6264188" y="0"/>
              <a:ext cx="3528392" cy="1322276"/>
            </a:xfrm>
            <a:prstGeom prst="rect">
              <a:avLst/>
            </a:prstGeom>
          </p:spPr>
        </p:pic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884CC67-D6B0-47E0-A1FC-CCD4BF2ED8FD}"/>
                </a:ext>
              </a:extLst>
            </p:cNvPr>
            <p:cNvSpPr/>
            <p:nvPr/>
          </p:nvSpPr>
          <p:spPr>
            <a:xfrm flipV="1">
              <a:off x="8367183" y="661138"/>
              <a:ext cx="791507" cy="46805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5BAB9835-5A5B-4620-8F23-1433F13B647B}"/>
                </a:ext>
              </a:extLst>
            </p:cNvPr>
            <p:cNvSpPr/>
            <p:nvPr/>
          </p:nvSpPr>
          <p:spPr>
            <a:xfrm flipV="1">
              <a:off x="5868434" y="0"/>
              <a:ext cx="791507" cy="46805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24B593F5-0826-4E2E-9C94-7F2BB8E54620}"/>
              </a:ext>
            </a:extLst>
          </p:cNvPr>
          <p:cNvSpPr txBox="1"/>
          <p:nvPr/>
        </p:nvSpPr>
        <p:spPr>
          <a:xfrm>
            <a:off x="1500393" y="1710355"/>
            <a:ext cx="9118189" cy="2123584"/>
          </a:xfrm>
          <a:prstGeom prst="rect">
            <a:avLst/>
          </a:prstGeom>
          <a:noFill/>
        </p:spPr>
        <p:txBody>
          <a:bodyPr wrap="square" lIns="121845" tIns="60923" rIns="121845" bIns="60923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TW" sz="4000" dirty="0" smtClean="0">
                <a:solidFill>
                  <a:schemeClr val="accent1"/>
                </a:solidFill>
              </a:rPr>
              <a:t>UAV</a:t>
            </a:r>
            <a:r>
              <a:rPr lang="zh-TW" altLang="en-US" sz="4000" dirty="0" smtClean="0">
                <a:solidFill>
                  <a:schemeClr val="accent1"/>
                </a:solidFill>
              </a:rPr>
              <a:t>組</a:t>
            </a:r>
            <a:r>
              <a:rPr lang="zh-TW" altLang="en-US" sz="4000" dirty="0">
                <a:solidFill>
                  <a:schemeClr val="accent1"/>
                </a:solidFill>
              </a:rPr>
              <a:t> </a:t>
            </a:r>
            <a:r>
              <a:rPr lang="zh-TW" altLang="en-US" sz="4000" dirty="0" smtClean="0">
                <a:solidFill>
                  <a:schemeClr val="accent1"/>
                </a:solidFill>
              </a:rPr>
              <a:t>黃竑智</a:t>
            </a:r>
            <a:endParaRPr lang="en-US" altLang="zh-TW" sz="4000" dirty="0" smtClean="0">
              <a:solidFill>
                <a:schemeClr val="accent1"/>
              </a:solidFill>
            </a:endParaRPr>
          </a:p>
          <a:p>
            <a:r>
              <a:rPr lang="en-US" altLang="zh-TW" sz="4000" dirty="0">
                <a:solidFill>
                  <a:schemeClr val="accent1"/>
                </a:solidFill>
              </a:rPr>
              <a:t>	</a:t>
            </a:r>
            <a:r>
              <a:rPr lang="zh-TW" altLang="en-US" sz="5400" dirty="0" smtClean="0">
                <a:solidFill>
                  <a:schemeClr val="accent1"/>
                </a:solidFill>
              </a:rPr>
              <a:t>以</a:t>
            </a:r>
            <a:r>
              <a:rPr lang="en-US" altLang="zh-TW" sz="3600" dirty="0" smtClean="0">
                <a:solidFill>
                  <a:schemeClr val="accent1"/>
                </a:solidFill>
              </a:rPr>
              <a:t>DeepLabv3+</a:t>
            </a:r>
            <a:r>
              <a:rPr lang="zh-TW" altLang="en-US" sz="3600" dirty="0" smtClean="0">
                <a:solidFill>
                  <a:schemeClr val="accent1"/>
                </a:solidFill>
              </a:rPr>
              <a:t>模型訓練的</a:t>
            </a:r>
            <a:endParaRPr lang="en-US" altLang="zh-TW" sz="3600" dirty="0" smtClean="0">
              <a:solidFill>
                <a:schemeClr val="accent1"/>
              </a:solidFill>
            </a:endParaRPr>
          </a:p>
          <a:p>
            <a:r>
              <a:rPr lang="en-US" altLang="zh-TW" sz="3600" dirty="0">
                <a:solidFill>
                  <a:schemeClr val="accent1"/>
                </a:solidFill>
              </a:rPr>
              <a:t>	</a:t>
            </a:r>
            <a:r>
              <a:rPr lang="en-US" altLang="zh-TW" sz="3600" dirty="0" smtClean="0">
                <a:solidFill>
                  <a:schemeClr val="accent1"/>
                </a:solidFill>
              </a:rPr>
              <a:t>	</a:t>
            </a:r>
            <a:r>
              <a:rPr lang="zh-TW" altLang="en-US" sz="3600" dirty="0" smtClean="0">
                <a:solidFill>
                  <a:schemeClr val="accent1"/>
                </a:solidFill>
              </a:rPr>
              <a:t>裂縫偵測系統－</a:t>
            </a:r>
            <a:r>
              <a:rPr lang="zh-TW" altLang="en-US" sz="3600" dirty="0">
                <a:solidFill>
                  <a:schemeClr val="accent1"/>
                </a:solidFill>
              </a:rPr>
              <a:t>路面瀝青</a:t>
            </a:r>
            <a:r>
              <a:rPr lang="zh-TW" altLang="en-US" sz="3600" dirty="0" smtClean="0">
                <a:solidFill>
                  <a:schemeClr val="accent1"/>
                </a:solidFill>
              </a:rPr>
              <a:t>混凝土</a:t>
            </a:r>
            <a:endParaRPr lang="en-US" altLang="zh-TW" sz="3600" dirty="0">
              <a:solidFill>
                <a:schemeClr val="accent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E0A091-0815-4AB6-ABD7-303D68BFA8D3}"/>
              </a:ext>
            </a:extLst>
          </p:cNvPr>
          <p:cNvSpPr/>
          <p:nvPr/>
        </p:nvSpPr>
        <p:spPr>
          <a:xfrm>
            <a:off x="8076526" y="5465287"/>
            <a:ext cx="3811347" cy="33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en-US" altLang="zh-TW" sz="1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Reported </a:t>
            </a:r>
            <a:r>
              <a:rPr lang="en-US" altLang="zh-TW" sz="16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by</a:t>
            </a:r>
            <a:r>
              <a:rPr lang="zh-TW" altLang="en-US" sz="16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TW" sz="16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 </a:t>
            </a:r>
            <a:r>
              <a:rPr lang="en-US" altLang="zh-TW" sz="1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HONG-ZHI </a:t>
            </a:r>
            <a:r>
              <a:rPr lang="en-US" altLang="zh-TW" sz="16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HUANG</a:t>
            </a:r>
            <a:endParaRPr lang="en-US" altLang="zh-CN" sz="16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F5B643B-4366-4A64-9EC7-E8E7850A99A4}"/>
              </a:ext>
            </a:extLst>
          </p:cNvPr>
          <p:cNvSpPr/>
          <p:nvPr/>
        </p:nvSpPr>
        <p:spPr>
          <a:xfrm>
            <a:off x="8072614" y="5931313"/>
            <a:ext cx="2569323" cy="33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Date</a:t>
            </a:r>
            <a:r>
              <a:rPr lang="zh-TW" altLang="en-US" sz="1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</a:t>
            </a:r>
            <a:r>
              <a:rPr lang="zh-TW" altLang="en-US" sz="1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2019 / </a:t>
            </a:r>
            <a:r>
              <a:rPr lang="en-US" altLang="zh-TW" sz="16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08 </a:t>
            </a:r>
            <a:r>
              <a:rPr lang="en-US" altLang="zh-TW" sz="1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 </a:t>
            </a:r>
            <a:r>
              <a:rPr lang="en-US" altLang="zh-TW" sz="16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26</a:t>
            </a:r>
            <a:endParaRPr lang="en-US" altLang="zh-CN" sz="16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2E0A091-0815-4AB6-ABD7-303D68BFA8D3}"/>
              </a:ext>
            </a:extLst>
          </p:cNvPr>
          <p:cNvSpPr/>
          <p:nvPr/>
        </p:nvSpPr>
        <p:spPr>
          <a:xfrm>
            <a:off x="8076526" y="5019754"/>
            <a:ext cx="3811347" cy="33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en-US" altLang="zh-TW" sz="16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Advisor</a:t>
            </a:r>
            <a:r>
              <a:rPr lang="zh-TW" altLang="en-US" sz="1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TW" sz="16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 Jen-Yu Han</a:t>
            </a:r>
            <a:endParaRPr lang="en-US" altLang="zh-CN" sz="16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198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924491" y="374296"/>
            <a:ext cx="4765407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Median Frequency </a:t>
            </a:r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Balancing(2/2)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2209588" y="809974"/>
            <a:ext cx="7699800" cy="5375479"/>
            <a:chOff x="515009" y="1089647"/>
            <a:chExt cx="7569089" cy="4958687"/>
          </a:xfrm>
        </p:grpSpPr>
        <p:sp>
          <p:nvSpPr>
            <p:cNvPr id="7" name="矩形 6"/>
            <p:cNvSpPr/>
            <p:nvPr/>
          </p:nvSpPr>
          <p:spPr>
            <a:xfrm>
              <a:off x="515009" y="1089647"/>
              <a:ext cx="7569089" cy="495868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236" y="1254758"/>
              <a:ext cx="7246634" cy="3021434"/>
            </a:xfrm>
            <a:prstGeom prst="rect">
              <a:avLst/>
            </a:prstGeom>
          </p:spPr>
        </p:pic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050" y="4400300"/>
            <a:ext cx="7354326" cy="164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8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924491" y="374296"/>
            <a:ext cx="3637021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If not balance the weight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1" y="3798690"/>
            <a:ext cx="4792244" cy="22341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1" y="794411"/>
            <a:ext cx="4756149" cy="221729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62" y="2283839"/>
            <a:ext cx="4756150" cy="221729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417041" y="4501136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Fig. 1 Origin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641544" y="3035867"/>
            <a:ext cx="2704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Fig. 2 Before balancing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725990" y="6056974"/>
            <a:ext cx="253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Fig. </a:t>
            </a:r>
            <a:r>
              <a:rPr lang="en-US" altLang="zh-TW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After balancing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245519" y="425079"/>
            <a:ext cx="546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*Figure below are the results that after 600 training steps.</a:t>
            </a:r>
            <a:endParaRPr lang="zh-TW" alt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55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115563"/>
              </p:ext>
            </p:extLst>
          </p:nvPr>
        </p:nvGraphicFramePr>
        <p:xfrm>
          <a:off x="1995488" y="2347939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1491633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169925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92683365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1585635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44493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6270583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934745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4817335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9571672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21953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123754"/>
                  </a:ext>
                </a:extLst>
              </a:tr>
            </a:tbl>
          </a:graphicData>
        </a:graphic>
      </p:graphicFrame>
      <p:sp>
        <p:nvSpPr>
          <p:cNvPr id="41" name="文字方塊 40"/>
          <p:cNvSpPr txBox="1"/>
          <p:nvPr/>
        </p:nvSpPr>
        <p:spPr>
          <a:xfrm>
            <a:off x="2497682" y="3392488"/>
            <a:ext cx="1705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Validation Set</a:t>
            </a:r>
          </a:p>
          <a:p>
            <a:pPr algn="ctr"/>
            <a:r>
              <a:rPr lang="en-US" altLang="zh-TW" dirty="0" smtClean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30%</a:t>
            </a:r>
            <a:endParaRPr lang="zh-TW" altLang="en-US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540788" y="1304718"/>
            <a:ext cx="103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 Set</a:t>
            </a:r>
          </a:p>
          <a:p>
            <a:pPr algn="ctr"/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100%</a:t>
            </a:r>
            <a:endParaRPr lang="zh-TW" altLang="en-US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2" name="肘形接點 51"/>
          <p:cNvCxnSpPr>
            <a:stCxn id="20" idx="1"/>
            <a:endCxn id="42" idx="1"/>
          </p:cNvCxnSpPr>
          <p:nvPr/>
        </p:nvCxnSpPr>
        <p:spPr>
          <a:xfrm rot="10800000" flipH="1">
            <a:off x="1995488" y="1627885"/>
            <a:ext cx="3545300" cy="905475"/>
          </a:xfrm>
          <a:prstGeom prst="bentConnector3">
            <a:avLst>
              <a:gd name="adj1" fmla="val -644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肘形接點 63"/>
          <p:cNvCxnSpPr>
            <a:stCxn id="20" idx="3"/>
            <a:endCxn id="42" idx="3"/>
          </p:cNvCxnSpPr>
          <p:nvPr/>
        </p:nvCxnSpPr>
        <p:spPr>
          <a:xfrm flipH="1" flipV="1">
            <a:off x="6578188" y="1627884"/>
            <a:ext cx="3545300" cy="905475"/>
          </a:xfrm>
          <a:prstGeom prst="bentConnector3">
            <a:avLst>
              <a:gd name="adj1" fmla="val -644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接點 67"/>
          <p:cNvCxnSpPr/>
          <p:nvPr/>
        </p:nvCxnSpPr>
        <p:spPr>
          <a:xfrm rot="16200000" flipH="1">
            <a:off x="1761018" y="2969753"/>
            <a:ext cx="997627" cy="49417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接點 71"/>
          <p:cNvCxnSpPr>
            <a:endCxn id="41" idx="3"/>
          </p:cNvCxnSpPr>
          <p:nvPr/>
        </p:nvCxnSpPr>
        <p:spPr>
          <a:xfrm rot="5400000">
            <a:off x="3817275" y="3104092"/>
            <a:ext cx="997630" cy="22549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1924491" y="374296"/>
            <a:ext cx="2616422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Data Distribution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肘形接點 10"/>
          <p:cNvCxnSpPr>
            <a:endCxn id="13" idx="1"/>
          </p:cNvCxnSpPr>
          <p:nvPr/>
        </p:nvCxnSpPr>
        <p:spPr>
          <a:xfrm>
            <a:off x="4438073" y="2718024"/>
            <a:ext cx="1989268" cy="1000213"/>
          </a:xfrm>
          <a:prstGeom prst="bentConnector3">
            <a:avLst>
              <a:gd name="adj1" fmla="val -107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接點 11"/>
          <p:cNvCxnSpPr>
            <a:endCxn id="13" idx="3"/>
          </p:cNvCxnSpPr>
          <p:nvPr/>
        </p:nvCxnSpPr>
        <p:spPr>
          <a:xfrm rot="10800000" flipV="1">
            <a:off x="7914415" y="2718023"/>
            <a:ext cx="2190602" cy="1000214"/>
          </a:xfrm>
          <a:prstGeom prst="bentConnector3">
            <a:avLst>
              <a:gd name="adj1" fmla="val 24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427341" y="3395071"/>
            <a:ext cx="1487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Training Set</a:t>
            </a:r>
          </a:p>
          <a:p>
            <a:pPr algn="ctr"/>
            <a:r>
              <a:rPr lang="en-US" altLang="zh-TW" dirty="0" smtClean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70%</a:t>
            </a:r>
            <a:endParaRPr lang="zh-TW" altLang="en-US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86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12576AE-22D0-4C92-B346-09B70DFAB68C}"/>
              </a:ext>
            </a:extLst>
          </p:cNvPr>
          <p:cNvGrpSpPr/>
          <p:nvPr/>
        </p:nvGrpSpPr>
        <p:grpSpPr>
          <a:xfrm flipH="1">
            <a:off x="4368343" y="3253751"/>
            <a:ext cx="7965748" cy="3647280"/>
            <a:chOff x="-16275" y="2464532"/>
            <a:chExt cx="6472597" cy="273630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879D8C0-FCA8-4EF1-9200-5175FECFB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093"/>
            <a:stretch/>
          </p:blipFill>
          <p:spPr>
            <a:xfrm flipH="1">
              <a:off x="3059832" y="3724672"/>
              <a:ext cx="3396490" cy="147616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5AA8ED8-F849-41C5-A3DA-6EEFAF26F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-16275" y="2464532"/>
              <a:ext cx="4260586" cy="2736304"/>
            </a:xfrm>
            <a:prstGeom prst="rect">
              <a:avLst/>
            </a:prstGeom>
          </p:spPr>
        </p:pic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0F7ED83-839E-4F68-A972-81B96D6CC1BA}"/>
                </a:ext>
              </a:extLst>
            </p:cNvPr>
            <p:cNvSpPr/>
            <p:nvPr/>
          </p:nvSpPr>
          <p:spPr>
            <a:xfrm>
              <a:off x="5544108" y="4659034"/>
              <a:ext cx="791507" cy="4860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9F46A30-17B7-4E15-8D54-59FA5E914290}"/>
              </a:ext>
            </a:extLst>
          </p:cNvPr>
          <p:cNvSpPr txBox="1">
            <a:spLocks/>
          </p:cNvSpPr>
          <p:nvPr/>
        </p:nvSpPr>
        <p:spPr>
          <a:xfrm>
            <a:off x="2263974" y="2186289"/>
            <a:ext cx="1869101" cy="176388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462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FF755E-4A00-43C1-BF67-35BD74B50749}"/>
              </a:ext>
            </a:extLst>
          </p:cNvPr>
          <p:cNvSpPr txBox="1"/>
          <p:nvPr/>
        </p:nvSpPr>
        <p:spPr>
          <a:xfrm>
            <a:off x="3999573" y="2976527"/>
            <a:ext cx="1899522" cy="707860"/>
          </a:xfrm>
          <a:prstGeom prst="rect">
            <a:avLst/>
          </a:prstGeom>
          <a:noFill/>
        </p:spPr>
        <p:txBody>
          <a:bodyPr wrap="square" lIns="91412" tIns="45707" rIns="91412" bIns="45707" rtlCol="0">
            <a:spAutoFit/>
          </a:bodyPr>
          <a:lstStyle/>
          <a:p>
            <a:pPr lvl="0" algn="ctr">
              <a:buNone/>
            </a:pPr>
            <a:r>
              <a:rPr lang="en-US" altLang="zh-CN" sz="40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Results</a:t>
            </a:r>
            <a:endParaRPr lang="en-US" altLang="zh-CN" sz="4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636AF9E6-3605-4777-92E2-21823906F3D5}"/>
              </a:ext>
            </a:extLst>
          </p:cNvPr>
          <p:cNvCxnSpPr/>
          <p:nvPr/>
        </p:nvCxnSpPr>
        <p:spPr>
          <a:xfrm flipH="1">
            <a:off x="1885" y="4110075"/>
            <a:ext cx="6329992" cy="0"/>
          </a:xfrm>
          <a:prstGeom prst="line">
            <a:avLst/>
          </a:prstGeom>
          <a:ln w="19050" cap="sq">
            <a:solidFill>
              <a:schemeClr val="accent3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19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1824285" y="369150"/>
            <a:ext cx="2297424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Segmentation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93" y="1228725"/>
            <a:ext cx="3414944" cy="15920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374" y="1228725"/>
            <a:ext cx="3414942" cy="15920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93" y="2996523"/>
            <a:ext cx="3414944" cy="159203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375" y="2996523"/>
            <a:ext cx="3406023" cy="158787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93" y="4764322"/>
            <a:ext cx="3414944" cy="159203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374" y="4764322"/>
            <a:ext cx="3406024" cy="1587874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3210690" y="867962"/>
            <a:ext cx="166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Ground Truth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6823440" y="867962"/>
            <a:ext cx="2481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Segmentation Result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09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019" y="772866"/>
            <a:ext cx="5988352" cy="279174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019" y="3747172"/>
            <a:ext cx="5988352" cy="279174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24285" y="369150"/>
            <a:ext cx="2940228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Deficient </a:t>
            </a:r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Label(1/3)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224845" y="1984072"/>
            <a:ext cx="232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Fig. 1 Ground Truth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05390" y="4958378"/>
            <a:ext cx="314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Fig. 2 Segmentation Result</a:t>
            </a:r>
          </a:p>
        </p:txBody>
      </p:sp>
      <p:sp>
        <p:nvSpPr>
          <p:cNvPr id="8" name="矩形 7"/>
          <p:cNvSpPr/>
          <p:nvPr/>
        </p:nvSpPr>
        <p:spPr>
          <a:xfrm>
            <a:off x="6585284" y="5839326"/>
            <a:ext cx="1090863" cy="6256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肘形接點 9"/>
          <p:cNvCxnSpPr>
            <a:stCxn id="8" idx="3"/>
            <a:endCxn id="16" idx="1"/>
          </p:cNvCxnSpPr>
          <p:nvPr/>
        </p:nvCxnSpPr>
        <p:spPr>
          <a:xfrm flipV="1">
            <a:off x="7676147" y="5013728"/>
            <a:ext cx="2306053" cy="1138419"/>
          </a:xfrm>
          <a:prstGeom prst="bentConnector3">
            <a:avLst>
              <a:gd name="adj1" fmla="val 87565"/>
            </a:avLst>
          </a:prstGeom>
          <a:ln w="12700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230" y="4467125"/>
            <a:ext cx="1829055" cy="109552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9982200" y="4412718"/>
            <a:ext cx="1945105" cy="12020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585284" y="2847648"/>
            <a:ext cx="1090863" cy="6256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92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205" y="789265"/>
            <a:ext cx="6216317" cy="289802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204" y="3823458"/>
            <a:ext cx="6216318" cy="289802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24285" y="369150"/>
            <a:ext cx="2940228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Deficient </a:t>
            </a:r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Label(2/3)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716547" y="1984072"/>
            <a:ext cx="232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Fig. 1 Ground Truth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715234" y="4958378"/>
            <a:ext cx="314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Fig. 2 Segmentation Result</a:t>
            </a:r>
          </a:p>
        </p:txBody>
      </p:sp>
      <p:sp>
        <p:nvSpPr>
          <p:cNvPr id="8" name="矩形 7"/>
          <p:cNvSpPr/>
          <p:nvPr/>
        </p:nvSpPr>
        <p:spPr>
          <a:xfrm>
            <a:off x="2506484" y="5109412"/>
            <a:ext cx="1223312" cy="6577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3" y="3958113"/>
            <a:ext cx="1886213" cy="100026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8338" y="3874168"/>
            <a:ext cx="2013284" cy="11550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肘形接點 11"/>
          <p:cNvCxnSpPr>
            <a:stCxn id="8" idx="1"/>
            <a:endCxn id="10" idx="3"/>
          </p:cNvCxnSpPr>
          <p:nvPr/>
        </p:nvCxnSpPr>
        <p:spPr>
          <a:xfrm rot="10800000">
            <a:off x="2141622" y="4451685"/>
            <a:ext cx="364862" cy="986591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06484" y="2075219"/>
            <a:ext cx="1223312" cy="6577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37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824285" y="369150"/>
            <a:ext cx="2940228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Deficient </a:t>
            </a:r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Label(3/3)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29" y="758091"/>
            <a:ext cx="6004196" cy="279913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29" y="3739785"/>
            <a:ext cx="6004198" cy="279913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200782" y="1984072"/>
            <a:ext cx="232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Fig. 1 Ground Truth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81327" y="4958378"/>
            <a:ext cx="314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Fig. 2 Segmentation Result</a:t>
            </a:r>
          </a:p>
        </p:txBody>
      </p:sp>
      <p:sp>
        <p:nvSpPr>
          <p:cNvPr id="10" name="矩形 9"/>
          <p:cNvSpPr/>
          <p:nvPr/>
        </p:nvSpPr>
        <p:spPr>
          <a:xfrm>
            <a:off x="6344653" y="4958378"/>
            <a:ext cx="1034715" cy="4638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866410"/>
            <a:ext cx="1619476" cy="64779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906000" y="4796590"/>
            <a:ext cx="1780674" cy="78606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肘形接點 13"/>
          <p:cNvCxnSpPr>
            <a:stCxn id="10" idx="3"/>
            <a:endCxn id="12" idx="1"/>
          </p:cNvCxnSpPr>
          <p:nvPr/>
        </p:nvCxnSpPr>
        <p:spPr>
          <a:xfrm flipV="1">
            <a:off x="7379368" y="5189622"/>
            <a:ext cx="2526632" cy="683"/>
          </a:xfrm>
          <a:prstGeom prst="bentConnector3">
            <a:avLst/>
          </a:prstGeom>
          <a:ln w="12700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315200" y="3739785"/>
            <a:ext cx="802105" cy="8262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315199" y="789264"/>
            <a:ext cx="802105" cy="7828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344652" y="1997969"/>
            <a:ext cx="1034715" cy="4638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70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824285" y="369150"/>
            <a:ext cx="1800493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Line Graph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7281857"/>
              </p:ext>
            </p:extLst>
          </p:nvPr>
        </p:nvGraphicFramePr>
        <p:xfrm>
          <a:off x="1533525" y="733425"/>
          <a:ext cx="9124950" cy="5391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矩形 6"/>
          <p:cNvSpPr/>
          <p:nvPr/>
        </p:nvSpPr>
        <p:spPr>
          <a:xfrm>
            <a:off x="1403935" y="789265"/>
            <a:ext cx="9337964" cy="53353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96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12576AE-22D0-4C92-B346-09B70DFAB68C}"/>
              </a:ext>
            </a:extLst>
          </p:cNvPr>
          <p:cNvGrpSpPr/>
          <p:nvPr/>
        </p:nvGrpSpPr>
        <p:grpSpPr>
          <a:xfrm flipH="1">
            <a:off x="4368343" y="3253751"/>
            <a:ext cx="7965748" cy="3647280"/>
            <a:chOff x="-16275" y="2464532"/>
            <a:chExt cx="6472597" cy="273630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879D8C0-FCA8-4EF1-9200-5175FECFB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093"/>
            <a:stretch/>
          </p:blipFill>
          <p:spPr>
            <a:xfrm flipH="1">
              <a:off x="3059832" y="3724672"/>
              <a:ext cx="3396490" cy="147616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5AA8ED8-F849-41C5-A3DA-6EEFAF26F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-16275" y="2464532"/>
              <a:ext cx="4260586" cy="2736304"/>
            </a:xfrm>
            <a:prstGeom prst="rect">
              <a:avLst/>
            </a:prstGeom>
          </p:spPr>
        </p:pic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0F7ED83-839E-4F68-A972-81B96D6CC1BA}"/>
                </a:ext>
              </a:extLst>
            </p:cNvPr>
            <p:cNvSpPr/>
            <p:nvPr/>
          </p:nvSpPr>
          <p:spPr>
            <a:xfrm>
              <a:off x="5544108" y="4659034"/>
              <a:ext cx="791507" cy="4860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9F46A30-17B7-4E15-8D54-59FA5E914290}"/>
              </a:ext>
            </a:extLst>
          </p:cNvPr>
          <p:cNvSpPr txBox="1">
            <a:spLocks/>
          </p:cNvSpPr>
          <p:nvPr/>
        </p:nvSpPr>
        <p:spPr>
          <a:xfrm>
            <a:off x="2263974" y="2186289"/>
            <a:ext cx="1869101" cy="176388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462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FF755E-4A00-43C1-BF67-35BD74B50749}"/>
              </a:ext>
            </a:extLst>
          </p:cNvPr>
          <p:cNvSpPr txBox="1"/>
          <p:nvPr/>
        </p:nvSpPr>
        <p:spPr>
          <a:xfrm>
            <a:off x="3999574" y="2976527"/>
            <a:ext cx="2797736" cy="707860"/>
          </a:xfrm>
          <a:prstGeom prst="rect">
            <a:avLst/>
          </a:prstGeom>
          <a:noFill/>
        </p:spPr>
        <p:txBody>
          <a:bodyPr wrap="square" lIns="91412" tIns="45707" rIns="91412" bIns="45707" rtlCol="0">
            <a:spAutoFit/>
          </a:bodyPr>
          <a:lstStyle/>
          <a:p>
            <a:pPr lvl="0" algn="ctr">
              <a:buNone/>
            </a:pPr>
            <a:r>
              <a:rPr lang="en-US" altLang="zh-CN" sz="40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Conclusion</a:t>
            </a:r>
            <a:endParaRPr lang="en-US" altLang="zh-CN" sz="4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636AF9E6-3605-4777-92E2-21823906F3D5}"/>
              </a:ext>
            </a:extLst>
          </p:cNvPr>
          <p:cNvCxnSpPr/>
          <p:nvPr/>
        </p:nvCxnSpPr>
        <p:spPr>
          <a:xfrm flipH="1">
            <a:off x="1885" y="4110075"/>
            <a:ext cx="6329992" cy="0"/>
          </a:xfrm>
          <a:prstGeom prst="line">
            <a:avLst/>
          </a:prstGeom>
          <a:ln w="19050" cap="sq">
            <a:solidFill>
              <a:schemeClr val="accent3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17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MH_Others_1"/>
          <p:cNvSpPr txBox="1"/>
          <p:nvPr>
            <p:custDataLst>
              <p:tags r:id="rId1"/>
            </p:custDataLst>
          </p:nvPr>
        </p:nvSpPr>
        <p:spPr>
          <a:xfrm>
            <a:off x="2304751" y="2688482"/>
            <a:ext cx="2724519" cy="9641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TW" altLang="en-US" sz="6265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 錄</a:t>
            </a:r>
            <a:endParaRPr lang="zh-CN" altLang="en-US" sz="6265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MH_Others_2"/>
          <p:cNvSpPr txBox="1"/>
          <p:nvPr>
            <p:custDataLst>
              <p:tags r:id="rId2"/>
            </p:custDataLst>
          </p:nvPr>
        </p:nvSpPr>
        <p:spPr>
          <a:xfrm>
            <a:off x="2318511" y="3652062"/>
            <a:ext cx="2696996" cy="4104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OUTLINE</a:t>
            </a:r>
            <a:endParaRPr lang="zh-CN" altLang="en-US" sz="2667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9" name="组合 23"/>
          <p:cNvGrpSpPr/>
          <p:nvPr/>
        </p:nvGrpSpPr>
        <p:grpSpPr>
          <a:xfrm>
            <a:off x="6064799" y="1674409"/>
            <a:ext cx="4286445" cy="650876"/>
            <a:chOff x="4357092" y="1347614"/>
            <a:chExt cx="3215268" cy="488156"/>
          </a:xfrm>
        </p:grpSpPr>
        <p:sp>
          <p:nvSpPr>
            <p:cNvPr id="57" name="MH_SubTitle_1"/>
            <p:cNvSpPr txBox="1"/>
            <p:nvPr>
              <p:custDataLst>
                <p:tags r:id="rId15"/>
              </p:custDataLst>
            </p:nvPr>
          </p:nvSpPr>
          <p:spPr>
            <a:xfrm>
              <a:off x="5246088" y="1461023"/>
              <a:ext cx="2326272" cy="32672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399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Introduction</a:t>
              </a:r>
              <a:endParaRPr lang="zh-CN" altLang="en-US" sz="2399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grpSp>
          <p:nvGrpSpPr>
            <p:cNvPr id="58" name="组合 2"/>
            <p:cNvGrpSpPr/>
            <p:nvPr/>
          </p:nvGrpSpPr>
          <p:grpSpPr>
            <a:xfrm>
              <a:off x="4357092" y="1347614"/>
              <a:ext cx="802436" cy="488156"/>
              <a:chOff x="6127160" y="2096130"/>
              <a:chExt cx="1128426" cy="686432"/>
            </a:xfrm>
          </p:grpSpPr>
          <p:cxnSp>
            <p:nvCxnSpPr>
              <p:cNvPr id="59" name="MH_Other_1"/>
              <p:cNvCxnSpPr/>
              <p:nvPr>
                <p:custDataLst>
                  <p:tags r:id="rId16"/>
                </p:custDataLst>
              </p:nvPr>
            </p:nvCxnSpPr>
            <p:spPr>
              <a:xfrm flipH="1">
                <a:off x="6525624" y="2096130"/>
                <a:ext cx="729962" cy="686432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MH_Other_2"/>
              <p:cNvSpPr/>
              <p:nvPr>
                <p:custDataLst>
                  <p:tags r:id="rId17"/>
                </p:custDataLst>
              </p:nvPr>
            </p:nvSpPr>
            <p:spPr>
              <a:xfrm>
                <a:off x="6145577" y="2497943"/>
                <a:ext cx="532403" cy="242763"/>
              </a:xfrm>
              <a:custGeom>
                <a:avLst/>
                <a:gdLst>
                  <a:gd name="connsiteX0" fmla="*/ 0 w 928918"/>
                  <a:gd name="connsiteY0" fmla="*/ 0 h 459023"/>
                  <a:gd name="connsiteX1" fmla="*/ 928918 w 928918"/>
                  <a:gd name="connsiteY1" fmla="*/ 0 h 459023"/>
                  <a:gd name="connsiteX2" fmla="*/ 464459 w 928918"/>
                  <a:gd name="connsiteY2" fmla="*/ 459023 h 45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8918" h="459023">
                    <a:moveTo>
                      <a:pt x="0" y="0"/>
                    </a:moveTo>
                    <a:lnTo>
                      <a:pt x="928918" y="0"/>
                    </a:lnTo>
                    <a:lnTo>
                      <a:pt x="464459" y="4590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01213" anchor="ctr">
                <a:normAutofit fontScale="77500" lnSpcReduction="20000"/>
              </a:bodyPr>
              <a:lstStyle/>
              <a:p>
                <a:pPr algn="ctr">
                  <a:defRPr/>
                </a:pPr>
                <a:endParaRPr lang="zh-CN" altLang="en-US" sz="1333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MH_Other_3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127160" y="2108569"/>
                <a:ext cx="565888" cy="389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da-DK" altLang="zh-CN" sz="2399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1</a:t>
                </a:r>
                <a:endParaRPr lang="zh-CN" altLang="en-US" sz="2399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2" name="组合 24"/>
          <p:cNvGrpSpPr/>
          <p:nvPr/>
        </p:nvGrpSpPr>
        <p:grpSpPr>
          <a:xfrm>
            <a:off x="6059489" y="2621818"/>
            <a:ext cx="4286447" cy="650876"/>
            <a:chOff x="4357092" y="2091358"/>
            <a:chExt cx="3215269" cy="488156"/>
          </a:xfrm>
        </p:grpSpPr>
        <p:sp>
          <p:nvSpPr>
            <p:cNvPr id="63" name="MH_SubTitle_2"/>
            <p:cNvSpPr txBox="1"/>
            <p:nvPr>
              <p:custDataLst>
                <p:tags r:id="rId11"/>
              </p:custDataLst>
            </p:nvPr>
          </p:nvSpPr>
          <p:spPr>
            <a:xfrm>
              <a:off x="5246090" y="2229233"/>
              <a:ext cx="2326271" cy="27699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>
                <a:buNone/>
              </a:pP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sym typeface="Arial" panose="020B0604020202020204" pitchFamily="34" charset="0"/>
                </a:rPr>
                <a:t>Method</a:t>
              </a:r>
            </a:p>
          </p:txBody>
        </p:sp>
        <p:grpSp>
          <p:nvGrpSpPr>
            <p:cNvPr id="64" name="组合 6"/>
            <p:cNvGrpSpPr/>
            <p:nvPr/>
          </p:nvGrpSpPr>
          <p:grpSpPr>
            <a:xfrm>
              <a:off x="4357092" y="2091358"/>
              <a:ext cx="802436" cy="488156"/>
              <a:chOff x="6127160" y="3142521"/>
              <a:chExt cx="1128426" cy="686432"/>
            </a:xfrm>
          </p:grpSpPr>
          <p:cxnSp>
            <p:nvCxnSpPr>
              <p:cNvPr id="65" name="MH_Other_4"/>
              <p:cNvCxnSpPr/>
              <p:nvPr>
                <p:custDataLst>
                  <p:tags r:id="rId12"/>
                </p:custDataLst>
              </p:nvPr>
            </p:nvCxnSpPr>
            <p:spPr>
              <a:xfrm flipH="1">
                <a:off x="6525624" y="3142521"/>
                <a:ext cx="729962" cy="68643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MH_Other_5"/>
              <p:cNvSpPr/>
              <p:nvPr>
                <p:custDataLst>
                  <p:tags r:id="rId13"/>
                </p:custDataLst>
              </p:nvPr>
            </p:nvSpPr>
            <p:spPr>
              <a:xfrm>
                <a:off x="6145577" y="3544334"/>
                <a:ext cx="532403" cy="241088"/>
              </a:xfrm>
              <a:custGeom>
                <a:avLst/>
                <a:gdLst>
                  <a:gd name="connsiteX0" fmla="*/ 0 w 928918"/>
                  <a:gd name="connsiteY0" fmla="*/ 0 h 459023"/>
                  <a:gd name="connsiteX1" fmla="*/ 928918 w 928918"/>
                  <a:gd name="connsiteY1" fmla="*/ 0 h 459023"/>
                  <a:gd name="connsiteX2" fmla="*/ 464459 w 928918"/>
                  <a:gd name="connsiteY2" fmla="*/ 459023 h 45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8918" h="459023">
                    <a:moveTo>
                      <a:pt x="0" y="0"/>
                    </a:moveTo>
                    <a:lnTo>
                      <a:pt x="928918" y="0"/>
                    </a:lnTo>
                    <a:lnTo>
                      <a:pt x="464459" y="4590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01213" anchor="ctr">
                <a:normAutofit fontScale="77500" lnSpcReduction="20000"/>
              </a:bodyPr>
              <a:lstStyle/>
              <a:p>
                <a:pPr algn="ctr">
                  <a:defRPr/>
                </a:pPr>
                <a:endParaRPr lang="zh-CN" altLang="en-US" sz="1333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MH_Other_6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6127160" y="3154960"/>
                <a:ext cx="565888" cy="389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2399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2</a:t>
                </a:r>
                <a:endParaRPr lang="zh-CN" altLang="en-US" sz="2399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8" name="组合 25"/>
          <p:cNvGrpSpPr/>
          <p:nvPr/>
        </p:nvGrpSpPr>
        <p:grpSpPr>
          <a:xfrm>
            <a:off x="6064800" y="3569227"/>
            <a:ext cx="4505883" cy="650876"/>
            <a:chOff x="4357092" y="2835101"/>
            <a:chExt cx="3379869" cy="488156"/>
          </a:xfrm>
        </p:grpSpPr>
        <p:sp>
          <p:nvSpPr>
            <p:cNvPr id="69" name="MH_SubTitle_3"/>
            <p:cNvSpPr txBox="1"/>
            <p:nvPr>
              <p:custDataLst>
                <p:tags r:id="rId7"/>
              </p:custDataLst>
            </p:nvPr>
          </p:nvSpPr>
          <p:spPr>
            <a:xfrm>
              <a:off x="5242105" y="2972582"/>
              <a:ext cx="2494856" cy="2769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>
                <a:buNone/>
              </a:pP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sym typeface="Arial" panose="020B0604020202020204" pitchFamily="34" charset="0"/>
                </a:rPr>
                <a:t>Results</a:t>
              </a:r>
            </a:p>
          </p:txBody>
        </p:sp>
        <p:grpSp>
          <p:nvGrpSpPr>
            <p:cNvPr id="70" name="组合 7"/>
            <p:cNvGrpSpPr/>
            <p:nvPr/>
          </p:nvGrpSpPr>
          <p:grpSpPr>
            <a:xfrm>
              <a:off x="4357092" y="2835101"/>
              <a:ext cx="802436" cy="488156"/>
              <a:chOff x="6127160" y="4187237"/>
              <a:chExt cx="1128426" cy="686432"/>
            </a:xfrm>
          </p:grpSpPr>
          <p:cxnSp>
            <p:nvCxnSpPr>
              <p:cNvPr id="71" name="MH_Other_7"/>
              <p:cNvCxnSpPr/>
              <p:nvPr>
                <p:custDataLst>
                  <p:tags r:id="rId8"/>
                </p:custDataLst>
              </p:nvPr>
            </p:nvCxnSpPr>
            <p:spPr>
              <a:xfrm flipH="1">
                <a:off x="6525624" y="4187237"/>
                <a:ext cx="729962" cy="686432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MH_Other_8"/>
              <p:cNvSpPr/>
              <p:nvPr>
                <p:custDataLst>
                  <p:tags r:id="rId9"/>
                </p:custDataLst>
              </p:nvPr>
            </p:nvSpPr>
            <p:spPr>
              <a:xfrm>
                <a:off x="6145577" y="4589050"/>
                <a:ext cx="532403" cy="241088"/>
              </a:xfrm>
              <a:custGeom>
                <a:avLst/>
                <a:gdLst>
                  <a:gd name="connsiteX0" fmla="*/ 0 w 928918"/>
                  <a:gd name="connsiteY0" fmla="*/ 0 h 459023"/>
                  <a:gd name="connsiteX1" fmla="*/ 928918 w 928918"/>
                  <a:gd name="connsiteY1" fmla="*/ 0 h 459023"/>
                  <a:gd name="connsiteX2" fmla="*/ 464459 w 928918"/>
                  <a:gd name="connsiteY2" fmla="*/ 459023 h 45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8918" h="459023">
                    <a:moveTo>
                      <a:pt x="0" y="0"/>
                    </a:moveTo>
                    <a:lnTo>
                      <a:pt x="928918" y="0"/>
                    </a:lnTo>
                    <a:lnTo>
                      <a:pt x="464459" y="45902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01213" anchor="ctr">
                <a:normAutofit fontScale="77500" lnSpcReduction="20000"/>
              </a:bodyPr>
              <a:lstStyle/>
              <a:p>
                <a:pPr algn="ctr">
                  <a:defRPr/>
                </a:pPr>
                <a:endParaRPr lang="zh-CN" altLang="en-US" sz="1333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" name="MH_Other_9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6127160" y="4199676"/>
                <a:ext cx="565888" cy="389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2399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3</a:t>
                </a:r>
                <a:endParaRPr lang="zh-CN" altLang="en-US" sz="2399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2" name="组合 25">
            <a:extLst>
              <a:ext uri="{FF2B5EF4-FFF2-40B4-BE49-F238E27FC236}">
                <a16:creationId xmlns:a16="http://schemas.microsoft.com/office/drawing/2014/main" id="{88BA1D11-D27E-450A-85B9-1FCA9D0503FA}"/>
              </a:ext>
            </a:extLst>
          </p:cNvPr>
          <p:cNvGrpSpPr/>
          <p:nvPr/>
        </p:nvGrpSpPr>
        <p:grpSpPr>
          <a:xfrm>
            <a:off x="6059488" y="4516636"/>
            <a:ext cx="4505883" cy="650876"/>
            <a:chOff x="4357092" y="2835101"/>
            <a:chExt cx="3379869" cy="488156"/>
          </a:xfrm>
        </p:grpSpPr>
        <p:sp>
          <p:nvSpPr>
            <p:cNvPr id="23" name="MH_SubTitle_3">
              <a:extLst>
                <a:ext uri="{FF2B5EF4-FFF2-40B4-BE49-F238E27FC236}">
                  <a16:creationId xmlns:a16="http://schemas.microsoft.com/office/drawing/2014/main" id="{2C5AED25-24C6-49DE-B70B-3305294BC88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5242105" y="2972582"/>
              <a:ext cx="2494856" cy="2769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>
                <a:buNone/>
              </a:pP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sym typeface="Arial" panose="020B0604020202020204" pitchFamily="34" charset="0"/>
                </a:rPr>
                <a:t>Conclusion</a:t>
              </a:r>
            </a:p>
          </p:txBody>
        </p:sp>
        <p:grpSp>
          <p:nvGrpSpPr>
            <p:cNvPr id="24" name="组合 7">
              <a:extLst>
                <a:ext uri="{FF2B5EF4-FFF2-40B4-BE49-F238E27FC236}">
                  <a16:creationId xmlns:a16="http://schemas.microsoft.com/office/drawing/2014/main" id="{A41F1168-7D44-46F9-AB77-F4DC50460744}"/>
                </a:ext>
              </a:extLst>
            </p:cNvPr>
            <p:cNvGrpSpPr/>
            <p:nvPr/>
          </p:nvGrpSpPr>
          <p:grpSpPr>
            <a:xfrm>
              <a:off x="4357092" y="2835101"/>
              <a:ext cx="802436" cy="488156"/>
              <a:chOff x="6127160" y="4187237"/>
              <a:chExt cx="1128426" cy="686432"/>
            </a:xfrm>
          </p:grpSpPr>
          <p:cxnSp>
            <p:nvCxnSpPr>
              <p:cNvPr id="25" name="MH_Other_7">
                <a:extLst>
                  <a:ext uri="{FF2B5EF4-FFF2-40B4-BE49-F238E27FC236}">
                    <a16:creationId xmlns:a16="http://schemas.microsoft.com/office/drawing/2014/main" id="{2FA5407D-59C5-45F7-BDDF-3AAAC03063FE}"/>
                  </a:ext>
                </a:extLst>
              </p:cNvPr>
              <p:cNvCxnSpPr/>
              <p:nvPr>
                <p:custDataLst>
                  <p:tags r:id="rId4"/>
                </p:custDataLst>
              </p:nvPr>
            </p:nvCxnSpPr>
            <p:spPr>
              <a:xfrm flipH="1">
                <a:off x="6525624" y="4187237"/>
                <a:ext cx="729962" cy="68643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MH_Other_8">
                <a:extLst>
                  <a:ext uri="{FF2B5EF4-FFF2-40B4-BE49-F238E27FC236}">
                    <a16:creationId xmlns:a16="http://schemas.microsoft.com/office/drawing/2014/main" id="{9A3CE172-BD88-4269-8160-462E4A047AEE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6145577" y="4589050"/>
                <a:ext cx="532403" cy="241088"/>
              </a:xfrm>
              <a:custGeom>
                <a:avLst/>
                <a:gdLst>
                  <a:gd name="connsiteX0" fmla="*/ 0 w 928918"/>
                  <a:gd name="connsiteY0" fmla="*/ 0 h 459023"/>
                  <a:gd name="connsiteX1" fmla="*/ 928918 w 928918"/>
                  <a:gd name="connsiteY1" fmla="*/ 0 h 459023"/>
                  <a:gd name="connsiteX2" fmla="*/ 464459 w 928918"/>
                  <a:gd name="connsiteY2" fmla="*/ 459023 h 45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8918" h="459023">
                    <a:moveTo>
                      <a:pt x="0" y="0"/>
                    </a:moveTo>
                    <a:lnTo>
                      <a:pt x="928918" y="0"/>
                    </a:lnTo>
                    <a:lnTo>
                      <a:pt x="464459" y="4590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01213" anchor="ctr">
                <a:normAutofit fontScale="77500" lnSpcReduction="20000"/>
              </a:bodyPr>
              <a:lstStyle/>
              <a:p>
                <a:pPr algn="ctr">
                  <a:defRPr/>
                </a:pPr>
                <a:endParaRPr lang="zh-CN" altLang="en-US" sz="1333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MH_Other_9">
                <a:extLst>
                  <a:ext uri="{FF2B5EF4-FFF2-40B4-BE49-F238E27FC236}">
                    <a16:creationId xmlns:a16="http://schemas.microsoft.com/office/drawing/2014/main" id="{9BB8A4F2-12EF-457F-8AF8-B132607456C0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6127160" y="4199676"/>
                <a:ext cx="565888" cy="389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2399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4</a:t>
                </a:r>
                <a:endParaRPr lang="zh-CN" altLang="en-US" sz="2399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862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696115" y="1610119"/>
            <a:ext cx="90280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Completed:</a:t>
            </a:r>
          </a:p>
          <a:p>
            <a:pPr marL="457200" indent="-457200"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成功偵測出道路鋪面上的裂縫位置。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調整參數後成功細化辨識結果。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be improved: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更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精細的對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圖片進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準備更大量的圖片作為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Trainset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圖片特徵過於單一，可能導致收斂太快，而後繼無力，會嘗試增加不同環境下的裂縫圖來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，進一步提升辨識度。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對辨識出的裂縫做出近一步的細分與計算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長度、寬度、橫向、縱向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6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513692" y="868461"/>
            <a:ext cx="909159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[1] Liang-</a:t>
            </a:r>
            <a:r>
              <a:rPr lang="en-US" altLang="zh-TW" dirty="0" err="1"/>
              <a:t>Chieh</a:t>
            </a:r>
            <a:r>
              <a:rPr lang="en-US" altLang="zh-TW" dirty="0"/>
              <a:t> Chen, </a:t>
            </a:r>
            <a:r>
              <a:rPr lang="en-US" altLang="zh-TW" dirty="0" err="1"/>
              <a:t>Yukun</a:t>
            </a:r>
            <a:r>
              <a:rPr lang="en-US" altLang="zh-TW" dirty="0"/>
              <a:t> Zhu, George Papandreou, Florian </a:t>
            </a:r>
            <a:r>
              <a:rPr lang="en-US" altLang="zh-TW" dirty="0" err="1"/>
              <a:t>Schroff</a:t>
            </a:r>
            <a:r>
              <a:rPr lang="en-US" altLang="zh-TW" dirty="0"/>
              <a:t>, and </a:t>
            </a:r>
            <a:r>
              <a:rPr lang="en-US" altLang="zh-TW" dirty="0" err="1"/>
              <a:t>Hartwig</a:t>
            </a:r>
            <a:r>
              <a:rPr lang="en-US" altLang="zh-TW" dirty="0"/>
              <a:t> Adam, </a:t>
            </a:r>
          </a:p>
          <a:p>
            <a:r>
              <a:rPr lang="en-US" altLang="zh-TW" dirty="0"/>
              <a:t>    Encoder-Decoder with </a:t>
            </a:r>
            <a:r>
              <a:rPr lang="en-US" altLang="zh-TW" dirty="0" err="1"/>
              <a:t>Atrous</a:t>
            </a:r>
            <a:r>
              <a:rPr lang="en-US" altLang="zh-TW" dirty="0"/>
              <a:t> Separable Convolution for Semantic Image Segmentation, </a:t>
            </a:r>
          </a:p>
          <a:p>
            <a:r>
              <a:rPr lang="en-US" altLang="zh-TW" dirty="0"/>
              <a:t>    arXiv:1802.02611, 2018.</a:t>
            </a:r>
          </a:p>
          <a:p>
            <a:endParaRPr lang="en-US" altLang="zh-TW" dirty="0"/>
          </a:p>
          <a:p>
            <a:r>
              <a:rPr lang="en-US" altLang="zh-TW" dirty="0"/>
              <a:t>[2] </a:t>
            </a:r>
            <a:r>
              <a:rPr lang="en-US" altLang="zh-TW" dirty="0" err="1"/>
              <a:t>Tsung</a:t>
            </a:r>
            <a:r>
              <a:rPr lang="en-US" altLang="zh-TW" dirty="0"/>
              <a:t>-Yi Lin, Piotr </a:t>
            </a:r>
            <a:r>
              <a:rPr lang="en-US" altLang="zh-TW" dirty="0" err="1"/>
              <a:t>Dollár</a:t>
            </a:r>
            <a:r>
              <a:rPr lang="en-US" altLang="zh-TW" dirty="0"/>
              <a:t>, Ross </a:t>
            </a:r>
            <a:r>
              <a:rPr lang="en-US" altLang="zh-TW" dirty="0" err="1"/>
              <a:t>Girshick</a:t>
            </a:r>
            <a:r>
              <a:rPr lang="en-US" altLang="zh-TW" dirty="0"/>
              <a:t>, </a:t>
            </a:r>
            <a:r>
              <a:rPr lang="en-US" altLang="zh-TW" dirty="0" err="1"/>
              <a:t>Kaiming</a:t>
            </a:r>
            <a:r>
              <a:rPr lang="en-US" altLang="zh-TW" dirty="0"/>
              <a:t> He, </a:t>
            </a:r>
            <a:r>
              <a:rPr lang="en-US" altLang="zh-TW" dirty="0" err="1"/>
              <a:t>Bharath</a:t>
            </a:r>
            <a:r>
              <a:rPr lang="en-US" altLang="zh-TW" dirty="0"/>
              <a:t> </a:t>
            </a:r>
            <a:r>
              <a:rPr lang="en-US" altLang="zh-TW" dirty="0" err="1"/>
              <a:t>Hariharan</a:t>
            </a:r>
            <a:r>
              <a:rPr lang="en-US" altLang="zh-TW" dirty="0"/>
              <a:t>, and Serge </a:t>
            </a:r>
            <a:r>
              <a:rPr lang="en-US" altLang="zh-TW" dirty="0" err="1"/>
              <a:t>Belongie</a:t>
            </a:r>
            <a:r>
              <a:rPr lang="en-US" altLang="zh-TW" dirty="0"/>
              <a:t>, </a:t>
            </a:r>
          </a:p>
          <a:p>
            <a:r>
              <a:rPr lang="en-US" altLang="zh-TW" dirty="0"/>
              <a:t>    Feature Pyramid Networks for Object Detection, </a:t>
            </a:r>
          </a:p>
          <a:p>
            <a:r>
              <a:rPr lang="en-US" altLang="zh-TW" dirty="0"/>
              <a:t>    arXiv:1612.03144, 2017.</a:t>
            </a:r>
          </a:p>
          <a:p>
            <a:endParaRPr lang="en-US" altLang="zh-TW" dirty="0"/>
          </a:p>
          <a:p>
            <a:r>
              <a:rPr lang="en-US" altLang="zh-TW" dirty="0"/>
              <a:t>[3] François </a:t>
            </a:r>
            <a:r>
              <a:rPr lang="en-US" altLang="zh-TW" dirty="0" err="1"/>
              <a:t>Chollet</a:t>
            </a:r>
            <a:r>
              <a:rPr lang="en-US" altLang="zh-TW" dirty="0"/>
              <a:t>, </a:t>
            </a:r>
          </a:p>
          <a:p>
            <a:r>
              <a:rPr lang="en-US" altLang="zh-TW" dirty="0"/>
              <a:t>    Deep Learning with </a:t>
            </a:r>
            <a:r>
              <a:rPr lang="en-US" altLang="zh-TW" dirty="0" err="1"/>
              <a:t>Depthwise</a:t>
            </a:r>
            <a:r>
              <a:rPr lang="en-US" altLang="zh-TW" dirty="0"/>
              <a:t> Separable Convolutions, </a:t>
            </a:r>
          </a:p>
          <a:p>
            <a:r>
              <a:rPr lang="en-US" altLang="zh-TW" dirty="0"/>
              <a:t>    arXiv:1610.02357, 2017.</a:t>
            </a:r>
          </a:p>
          <a:p>
            <a:r>
              <a:rPr lang="en-US" altLang="zh-TW" dirty="0"/>
              <a:t>     </a:t>
            </a:r>
          </a:p>
          <a:p>
            <a:r>
              <a:rPr lang="en-US" altLang="zh-TW" dirty="0"/>
              <a:t>[4] </a:t>
            </a:r>
            <a:r>
              <a:rPr lang="en-US" altLang="zh-TW" dirty="0" err="1"/>
              <a:t>Kaiming</a:t>
            </a:r>
            <a:r>
              <a:rPr lang="en-US" altLang="zh-TW" dirty="0"/>
              <a:t> He, </a:t>
            </a:r>
            <a:r>
              <a:rPr lang="en-US" altLang="zh-TW" dirty="0" err="1"/>
              <a:t>Xiangyu</a:t>
            </a:r>
            <a:r>
              <a:rPr lang="en-US" altLang="zh-TW" dirty="0"/>
              <a:t> Zhang, </a:t>
            </a:r>
            <a:r>
              <a:rPr lang="en-US" altLang="zh-TW" dirty="0" err="1"/>
              <a:t>Shaoqing</a:t>
            </a:r>
            <a:r>
              <a:rPr lang="en-US" altLang="zh-TW" dirty="0"/>
              <a:t> Ren, and Jian Sun, </a:t>
            </a:r>
          </a:p>
          <a:p>
            <a:r>
              <a:rPr lang="en-US" altLang="zh-TW" dirty="0"/>
              <a:t>    Deep Residual Learning for Image Recognition, </a:t>
            </a:r>
          </a:p>
          <a:p>
            <a:r>
              <a:rPr lang="en-US" altLang="zh-TW" dirty="0"/>
              <a:t>    In CVPR, 2016.</a:t>
            </a:r>
          </a:p>
          <a:p>
            <a:endParaRPr lang="en-US" altLang="zh-TW" dirty="0"/>
          </a:p>
          <a:p>
            <a:r>
              <a:rPr lang="en-US" altLang="zh-TW" dirty="0"/>
              <a:t>[5] </a:t>
            </a:r>
            <a:r>
              <a:rPr lang="en-US" altLang="zh-TW" dirty="0" err="1"/>
              <a:t>Kaiming</a:t>
            </a:r>
            <a:r>
              <a:rPr lang="en-US" altLang="zh-TW" dirty="0"/>
              <a:t> He, </a:t>
            </a:r>
            <a:r>
              <a:rPr lang="en-US" altLang="zh-TW" dirty="0" err="1"/>
              <a:t>Xiangyu</a:t>
            </a:r>
            <a:r>
              <a:rPr lang="en-US" altLang="zh-TW" dirty="0"/>
              <a:t> Zhang, </a:t>
            </a:r>
            <a:r>
              <a:rPr lang="en-US" altLang="zh-TW" dirty="0" err="1"/>
              <a:t>Shaoqing</a:t>
            </a:r>
            <a:r>
              <a:rPr lang="en-US" altLang="zh-TW" dirty="0"/>
              <a:t> Ren, and Jian Sun, </a:t>
            </a:r>
          </a:p>
          <a:p>
            <a:r>
              <a:rPr lang="en-US" altLang="zh-TW" dirty="0"/>
              <a:t>    Spatial Pyramid Pooling in Deep Convolutional Networks for Visual Recognition, </a:t>
            </a:r>
          </a:p>
          <a:p>
            <a:r>
              <a:rPr lang="en-US" altLang="zh-TW" dirty="0"/>
              <a:t>    arXiv:1406.4729, 2015.</a:t>
            </a:r>
            <a:endParaRPr lang="en-US" altLang="zh-TW" dirty="0" smtClean="0"/>
          </a:p>
          <a:p>
            <a:pPr marL="342900" indent="-34290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084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33BCB1FF-0A01-4EF4-A218-453189B01433}"/>
              </a:ext>
            </a:extLst>
          </p:cNvPr>
          <p:cNvGrpSpPr/>
          <p:nvPr/>
        </p:nvGrpSpPr>
        <p:grpSpPr>
          <a:xfrm>
            <a:off x="-19811" y="3586734"/>
            <a:ext cx="7913796" cy="3345574"/>
            <a:chOff x="-16275" y="2464532"/>
            <a:chExt cx="6472597" cy="273630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7D2580D-A122-4781-8CF4-100B867C1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093"/>
            <a:stretch/>
          </p:blipFill>
          <p:spPr>
            <a:xfrm flipH="1">
              <a:off x="3059832" y="3724672"/>
              <a:ext cx="3396490" cy="147616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5FF6CFF-FB4F-44B7-9612-3FB6BEEDE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-16275" y="2464532"/>
              <a:ext cx="4260586" cy="2736304"/>
            </a:xfrm>
            <a:prstGeom prst="rect">
              <a:avLst/>
            </a:prstGeom>
          </p:spPr>
        </p:pic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B402C234-25B4-4135-B19E-C4F30F2E4DC8}"/>
                </a:ext>
              </a:extLst>
            </p:cNvPr>
            <p:cNvSpPr/>
            <p:nvPr/>
          </p:nvSpPr>
          <p:spPr>
            <a:xfrm>
              <a:off x="5544108" y="4659034"/>
              <a:ext cx="791507" cy="4860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441CCF2-53B9-48E8-AAF5-6B8F3D56FE97}"/>
              </a:ext>
            </a:extLst>
          </p:cNvPr>
          <p:cNvGrpSpPr/>
          <p:nvPr/>
        </p:nvGrpSpPr>
        <p:grpSpPr>
          <a:xfrm>
            <a:off x="7824047" y="1"/>
            <a:ext cx="5230580" cy="1762491"/>
            <a:chOff x="5868434" y="0"/>
            <a:chExt cx="3924146" cy="132227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29D0EA9-27D1-466F-A4A2-1A64C5284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 flipH="1" flipV="1">
              <a:off x="6264188" y="0"/>
              <a:ext cx="3528392" cy="1322276"/>
            </a:xfrm>
            <a:prstGeom prst="rect">
              <a:avLst/>
            </a:prstGeom>
          </p:spPr>
        </p:pic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884CC67-D6B0-47E0-A1FC-CCD4BF2ED8FD}"/>
                </a:ext>
              </a:extLst>
            </p:cNvPr>
            <p:cNvSpPr/>
            <p:nvPr/>
          </p:nvSpPr>
          <p:spPr>
            <a:xfrm flipV="1">
              <a:off x="8367183" y="661138"/>
              <a:ext cx="791507" cy="46805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5BAB9835-5A5B-4620-8F23-1433F13B647B}"/>
                </a:ext>
              </a:extLst>
            </p:cNvPr>
            <p:cNvSpPr/>
            <p:nvPr/>
          </p:nvSpPr>
          <p:spPr>
            <a:xfrm flipV="1">
              <a:off x="5868434" y="0"/>
              <a:ext cx="791507" cy="46805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24B593F5-0826-4E2E-9C94-7F2BB8E54620}"/>
              </a:ext>
            </a:extLst>
          </p:cNvPr>
          <p:cNvSpPr txBox="1"/>
          <p:nvPr/>
        </p:nvSpPr>
        <p:spPr>
          <a:xfrm>
            <a:off x="1315812" y="2356152"/>
            <a:ext cx="9560379" cy="1231032"/>
          </a:xfrm>
          <a:prstGeom prst="rect">
            <a:avLst/>
          </a:prstGeom>
          <a:noFill/>
        </p:spPr>
        <p:txBody>
          <a:bodyPr wrap="square" lIns="121845" tIns="60923" rIns="121845" bIns="60923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4800" dirty="0">
                <a:solidFill>
                  <a:schemeClr val="accent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Clear Sans Light" pitchFamily="34" charset="0"/>
              </a:rPr>
              <a:t>Thank you for your kind attention </a:t>
            </a:r>
            <a:endParaRPr lang="id-ID" altLang="zh-CN" sz="4800" dirty="0">
              <a:solidFill>
                <a:schemeClr val="accent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Clear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3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12576AE-22D0-4C92-B346-09B70DFAB68C}"/>
              </a:ext>
            </a:extLst>
          </p:cNvPr>
          <p:cNvGrpSpPr/>
          <p:nvPr/>
        </p:nvGrpSpPr>
        <p:grpSpPr>
          <a:xfrm flipH="1">
            <a:off x="4368343" y="3253751"/>
            <a:ext cx="7965748" cy="3647280"/>
            <a:chOff x="-16275" y="2464532"/>
            <a:chExt cx="6472597" cy="273630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879D8C0-FCA8-4EF1-9200-5175FECFB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093"/>
            <a:stretch/>
          </p:blipFill>
          <p:spPr>
            <a:xfrm flipH="1">
              <a:off x="3059832" y="3724672"/>
              <a:ext cx="3396490" cy="147616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5AA8ED8-F849-41C5-A3DA-6EEFAF26F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-16275" y="2464532"/>
              <a:ext cx="4260586" cy="2736304"/>
            </a:xfrm>
            <a:prstGeom prst="rect">
              <a:avLst/>
            </a:prstGeom>
          </p:spPr>
        </p:pic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0F7ED83-839E-4F68-A972-81B96D6CC1BA}"/>
                </a:ext>
              </a:extLst>
            </p:cNvPr>
            <p:cNvSpPr/>
            <p:nvPr/>
          </p:nvSpPr>
          <p:spPr>
            <a:xfrm>
              <a:off x="5544108" y="4659034"/>
              <a:ext cx="791507" cy="4860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9F46A30-17B7-4E15-8D54-59FA5E914290}"/>
              </a:ext>
            </a:extLst>
          </p:cNvPr>
          <p:cNvSpPr txBox="1">
            <a:spLocks/>
          </p:cNvSpPr>
          <p:nvPr/>
        </p:nvSpPr>
        <p:spPr>
          <a:xfrm>
            <a:off x="2263974" y="2186289"/>
            <a:ext cx="1869101" cy="176388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462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FF755E-4A00-43C1-BF67-35BD74B50749}"/>
              </a:ext>
            </a:extLst>
          </p:cNvPr>
          <p:cNvSpPr txBox="1"/>
          <p:nvPr/>
        </p:nvSpPr>
        <p:spPr>
          <a:xfrm>
            <a:off x="3961471" y="2963825"/>
            <a:ext cx="3199980" cy="892526"/>
          </a:xfrm>
          <a:prstGeom prst="rect">
            <a:avLst/>
          </a:prstGeom>
          <a:noFill/>
        </p:spPr>
        <p:txBody>
          <a:bodyPr wrap="square" lIns="91412" tIns="45707" rIns="91412" bIns="45707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000" dirty="0">
                <a:solidFill>
                  <a:schemeClr val="accent1"/>
                </a:solidFill>
                <a:latin typeface="微软雅黑"/>
                <a:ea typeface="微软雅黑"/>
              </a:rPr>
              <a:t>Introduction</a:t>
            </a:r>
            <a:endParaRPr lang="zh-CN" altLang="en-US" sz="400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636AF9E6-3605-4777-92E2-21823906F3D5}"/>
              </a:ext>
            </a:extLst>
          </p:cNvPr>
          <p:cNvCxnSpPr/>
          <p:nvPr/>
        </p:nvCxnSpPr>
        <p:spPr>
          <a:xfrm flipH="1">
            <a:off x="1885" y="4110075"/>
            <a:ext cx="6329992" cy="0"/>
          </a:xfrm>
          <a:prstGeom prst="line">
            <a:avLst/>
          </a:prstGeom>
          <a:ln w="19050" cap="sq">
            <a:solidFill>
              <a:schemeClr val="accent3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13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488833" y="2198256"/>
            <a:ext cx="91413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Purpose:</a:t>
            </a:r>
            <a:endParaRPr lang="en-US" altLang="zh-TW" sz="2000" dirty="0"/>
          </a:p>
          <a:p>
            <a:r>
              <a:rPr lang="zh-TW" altLang="en-US" sz="2000" dirty="0"/>
              <a:t>通過數位圖像處理進行精確</a:t>
            </a:r>
            <a:r>
              <a:rPr lang="zh-TW" altLang="en-US" sz="2000" dirty="0" smtClean="0"/>
              <a:t>的批量自動</a:t>
            </a:r>
            <a:r>
              <a:rPr lang="zh-TW" altLang="en-US" sz="2000" dirty="0"/>
              <a:t>測量</a:t>
            </a:r>
            <a:r>
              <a:rPr lang="zh-TW" altLang="en-US" sz="2000" dirty="0" smtClean="0"/>
              <a:t>，節省人力損耗，也能妥善利用時間去處理其他事務，並克服</a:t>
            </a:r>
            <a:r>
              <a:rPr lang="zh-TW" altLang="en-US" sz="2000" dirty="0"/>
              <a:t>人工檢查的不足</a:t>
            </a:r>
            <a:r>
              <a:rPr lang="zh-TW" altLang="en-US" sz="2000" dirty="0" smtClean="0"/>
              <a:t>，實現</a:t>
            </a:r>
            <a:r>
              <a:rPr lang="zh-TW" altLang="en-US" sz="2000" dirty="0"/>
              <a:t>有效的預防性維護。</a:t>
            </a:r>
            <a:endParaRPr lang="en-US" altLang="zh-TW" sz="2000" dirty="0"/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441090" y="420470"/>
            <a:ext cx="1798377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Motivation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1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88" y="1037360"/>
            <a:ext cx="10058400" cy="540155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441090" y="412448"/>
            <a:ext cx="2969083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DeepLabv3+</a:t>
            </a:r>
            <a:r>
              <a:rPr lang="zh-TW" altLang="en-US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94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12576AE-22D0-4C92-B346-09B70DFAB68C}"/>
              </a:ext>
            </a:extLst>
          </p:cNvPr>
          <p:cNvGrpSpPr/>
          <p:nvPr/>
        </p:nvGrpSpPr>
        <p:grpSpPr>
          <a:xfrm flipH="1">
            <a:off x="4368343" y="3241051"/>
            <a:ext cx="7965748" cy="3647280"/>
            <a:chOff x="-16275" y="2464532"/>
            <a:chExt cx="6472597" cy="273630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879D8C0-FCA8-4EF1-9200-5175FECFB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093"/>
            <a:stretch/>
          </p:blipFill>
          <p:spPr>
            <a:xfrm flipH="1">
              <a:off x="3059832" y="3724672"/>
              <a:ext cx="3396490" cy="147616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5AA8ED8-F849-41C5-A3DA-6EEFAF26F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-16275" y="2464532"/>
              <a:ext cx="4260586" cy="2736304"/>
            </a:xfrm>
            <a:prstGeom prst="rect">
              <a:avLst/>
            </a:prstGeom>
          </p:spPr>
        </p:pic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0F7ED83-839E-4F68-A972-81B96D6CC1BA}"/>
                </a:ext>
              </a:extLst>
            </p:cNvPr>
            <p:cNvSpPr/>
            <p:nvPr/>
          </p:nvSpPr>
          <p:spPr>
            <a:xfrm>
              <a:off x="5544108" y="4659034"/>
              <a:ext cx="791507" cy="4860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9F46A30-17B7-4E15-8D54-59FA5E914290}"/>
              </a:ext>
            </a:extLst>
          </p:cNvPr>
          <p:cNvSpPr txBox="1">
            <a:spLocks/>
          </p:cNvSpPr>
          <p:nvPr/>
        </p:nvSpPr>
        <p:spPr>
          <a:xfrm>
            <a:off x="2263974" y="2186289"/>
            <a:ext cx="1869101" cy="176388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462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FF755E-4A00-43C1-BF67-35BD74B50749}"/>
              </a:ext>
            </a:extLst>
          </p:cNvPr>
          <p:cNvSpPr txBox="1"/>
          <p:nvPr/>
        </p:nvSpPr>
        <p:spPr>
          <a:xfrm>
            <a:off x="3986875" y="2938425"/>
            <a:ext cx="2163072" cy="892526"/>
          </a:xfrm>
          <a:prstGeom prst="rect">
            <a:avLst/>
          </a:prstGeom>
          <a:noFill/>
        </p:spPr>
        <p:txBody>
          <a:bodyPr wrap="square" lIns="91412" tIns="45707" rIns="91412" bIns="45707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000" dirty="0" smtClean="0">
                <a:solidFill>
                  <a:schemeClr val="accent1"/>
                </a:solidFill>
                <a:latin typeface="微软雅黑"/>
                <a:ea typeface="微软雅黑"/>
              </a:rPr>
              <a:t>Method</a:t>
            </a:r>
            <a:endParaRPr lang="zh-CN" altLang="en-US" sz="400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636AF9E6-3605-4777-92E2-21823906F3D5}"/>
              </a:ext>
            </a:extLst>
          </p:cNvPr>
          <p:cNvCxnSpPr/>
          <p:nvPr/>
        </p:nvCxnSpPr>
        <p:spPr>
          <a:xfrm flipH="1">
            <a:off x="1885" y="4110075"/>
            <a:ext cx="6329992" cy="0"/>
          </a:xfrm>
          <a:prstGeom prst="line">
            <a:avLst/>
          </a:prstGeom>
          <a:ln w="19050" cap="sq">
            <a:solidFill>
              <a:schemeClr val="accent3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93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951563" y="383524"/>
            <a:ext cx="4057586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Data Labeling</a:t>
            </a:r>
            <a:r>
              <a:rPr lang="zh-TW" altLang="en-US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Tool: </a:t>
            </a:r>
            <a:r>
              <a:rPr lang="en-US" altLang="zh-TW" sz="2130" dirty="0" err="1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Labelme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63" y="1275284"/>
            <a:ext cx="7207022" cy="40539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21" y="3661506"/>
            <a:ext cx="581106" cy="8764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74" y="2902519"/>
            <a:ext cx="2662652" cy="2940275"/>
          </a:xfrm>
          <a:prstGeom prst="rect">
            <a:avLst/>
          </a:prstGeom>
        </p:spPr>
      </p:pic>
      <p:cxnSp>
        <p:nvCxnSpPr>
          <p:cNvPr id="8" name="直線單箭頭接點 7"/>
          <p:cNvCxnSpPr>
            <a:endCxn id="5" idx="3"/>
          </p:cNvCxnSpPr>
          <p:nvPr/>
        </p:nvCxnSpPr>
        <p:spPr>
          <a:xfrm flipH="1">
            <a:off x="1348527" y="4090737"/>
            <a:ext cx="603036" cy="8980"/>
          </a:xfrm>
          <a:prstGeom prst="straightConnector1">
            <a:avLst/>
          </a:prstGeom>
          <a:ln w="28575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6" idx="1"/>
          </p:cNvCxnSpPr>
          <p:nvPr/>
        </p:nvCxnSpPr>
        <p:spPr>
          <a:xfrm>
            <a:off x="8373978" y="4366922"/>
            <a:ext cx="1036296" cy="5735"/>
          </a:xfrm>
          <a:prstGeom prst="straightConnector1">
            <a:avLst/>
          </a:prstGeom>
          <a:ln w="28575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26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622262" y="337952"/>
            <a:ext cx="10494501" cy="6241857"/>
            <a:chOff x="622262" y="337952"/>
            <a:chExt cx="10494501" cy="624185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617" y="337952"/>
              <a:ext cx="4090146" cy="1906809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549" y="2500316"/>
              <a:ext cx="4101214" cy="1911969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18" y="1291357"/>
              <a:ext cx="4923248" cy="2295197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23" y="4167024"/>
              <a:ext cx="4913000" cy="2290419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3184159" y="909209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Fig.1</a:t>
              </a:r>
              <a:endParaRPr lang="zh-TW" altLang="en-US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Connector 13">
              <a:extLst>
                <a:ext uri="{FF2B5EF4-FFF2-40B4-BE49-F238E27FC236}">
                  <a16:creationId xmlns:a16="http://schemas.microsoft.com/office/drawing/2014/main" id="{636AF9E6-3605-4777-92E2-21823906F3D5}"/>
                </a:ext>
              </a:extLst>
            </p:cNvPr>
            <p:cNvCxnSpPr>
              <a:endCxn id="11" idx="3"/>
            </p:cNvCxnSpPr>
            <p:nvPr/>
          </p:nvCxnSpPr>
          <p:spPr>
            <a:xfrm flipH="1" flipV="1">
              <a:off x="3908453" y="3797693"/>
              <a:ext cx="1998738" cy="13658"/>
            </a:xfrm>
            <a:prstGeom prst="line">
              <a:avLst/>
            </a:prstGeom>
            <a:ln w="19050" cap="sq">
              <a:solidFill>
                <a:schemeClr val="accent3"/>
              </a:solidFill>
              <a:prstDash val="solid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3">
              <a:extLst>
                <a:ext uri="{FF2B5EF4-FFF2-40B4-BE49-F238E27FC236}">
                  <a16:creationId xmlns:a16="http://schemas.microsoft.com/office/drawing/2014/main" id="{636AF9E6-3605-4777-92E2-21823906F3D5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1055319" y="3797693"/>
              <a:ext cx="2278800" cy="9610"/>
            </a:xfrm>
            <a:prstGeom prst="line">
              <a:avLst/>
            </a:prstGeom>
            <a:ln w="19050" cap="sq">
              <a:solidFill>
                <a:schemeClr val="accent3"/>
              </a:solidFill>
              <a:prstDash val="solid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3334119" y="3613027"/>
              <a:ext cx="574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991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Straight Connector 13">
              <a:extLst>
                <a:ext uri="{FF2B5EF4-FFF2-40B4-BE49-F238E27FC236}">
                  <a16:creationId xmlns:a16="http://schemas.microsoft.com/office/drawing/2014/main" id="{636AF9E6-3605-4777-92E2-21823906F3D5}"/>
                </a:ext>
              </a:extLst>
            </p:cNvPr>
            <p:cNvCxnSpPr>
              <a:endCxn id="14" idx="0"/>
            </p:cNvCxnSpPr>
            <p:nvPr/>
          </p:nvCxnSpPr>
          <p:spPr>
            <a:xfrm flipH="1">
              <a:off x="890124" y="1278541"/>
              <a:ext cx="3456" cy="939967"/>
            </a:xfrm>
            <a:prstGeom prst="line">
              <a:avLst/>
            </a:prstGeom>
            <a:ln w="19050" cap="sq">
              <a:solidFill>
                <a:schemeClr val="accent3"/>
              </a:solidFill>
              <a:prstDash val="solid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3">
              <a:extLst>
                <a:ext uri="{FF2B5EF4-FFF2-40B4-BE49-F238E27FC236}">
                  <a16:creationId xmlns:a16="http://schemas.microsoft.com/office/drawing/2014/main" id="{636AF9E6-3605-4777-92E2-21823906F3D5}"/>
                </a:ext>
              </a:extLst>
            </p:cNvPr>
            <p:cNvCxnSpPr>
              <a:endCxn id="14" idx="2"/>
            </p:cNvCxnSpPr>
            <p:nvPr/>
          </p:nvCxnSpPr>
          <p:spPr>
            <a:xfrm flipV="1">
              <a:off x="890124" y="2587840"/>
              <a:ext cx="0" cy="985898"/>
            </a:xfrm>
            <a:prstGeom prst="line">
              <a:avLst/>
            </a:prstGeom>
            <a:ln w="19050" cap="sq">
              <a:solidFill>
                <a:schemeClr val="accent3"/>
              </a:solidFill>
              <a:prstDash val="solid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622262" y="221850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462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549" y="4667840"/>
              <a:ext cx="4101214" cy="1911969"/>
            </a:xfrm>
            <a:prstGeom prst="rect">
              <a:avLst/>
            </a:prstGeom>
          </p:spPr>
        </p:pic>
        <p:cxnSp>
          <p:nvCxnSpPr>
            <p:cNvPr id="16" name="肘形接點 15"/>
            <p:cNvCxnSpPr>
              <a:stCxn id="6" idx="3"/>
              <a:endCxn id="5" idx="1"/>
            </p:cNvCxnSpPr>
            <p:nvPr/>
          </p:nvCxnSpPr>
          <p:spPr>
            <a:xfrm>
              <a:off x="5978566" y="2438956"/>
              <a:ext cx="1036983" cy="101734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接點 16"/>
            <p:cNvCxnSpPr>
              <a:stCxn id="6" idx="3"/>
              <a:endCxn id="4" idx="1"/>
            </p:cNvCxnSpPr>
            <p:nvPr/>
          </p:nvCxnSpPr>
          <p:spPr>
            <a:xfrm flipV="1">
              <a:off x="5978565" y="1291356"/>
              <a:ext cx="1044000" cy="1152000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肘形接點 17"/>
            <p:cNvCxnSpPr>
              <a:stCxn id="6" idx="3"/>
              <a:endCxn id="15" idx="1"/>
            </p:cNvCxnSpPr>
            <p:nvPr/>
          </p:nvCxnSpPr>
          <p:spPr>
            <a:xfrm>
              <a:off x="5978566" y="2438956"/>
              <a:ext cx="1036983" cy="318486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方塊 18"/>
          <p:cNvSpPr txBox="1"/>
          <p:nvPr/>
        </p:nvSpPr>
        <p:spPr>
          <a:xfrm>
            <a:off x="1951563" y="383524"/>
            <a:ext cx="2956259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Data Augmentation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39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924491" y="794411"/>
            <a:ext cx="7699800" cy="5375479"/>
            <a:chOff x="515009" y="1089647"/>
            <a:chExt cx="7569089" cy="4958687"/>
          </a:xfrm>
        </p:grpSpPr>
        <p:sp>
          <p:nvSpPr>
            <p:cNvPr id="6" name="矩形 5"/>
            <p:cNvSpPr/>
            <p:nvPr/>
          </p:nvSpPr>
          <p:spPr>
            <a:xfrm>
              <a:off x="515009" y="1089647"/>
              <a:ext cx="7569089" cy="495868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031" y="1260675"/>
              <a:ext cx="7246634" cy="4635133"/>
            </a:xfrm>
            <a:prstGeom prst="rect">
              <a:avLst/>
            </a:prstGeom>
          </p:spPr>
        </p:pic>
      </p:grpSp>
      <p:sp>
        <p:nvSpPr>
          <p:cNvPr id="9" name="文字方塊 8"/>
          <p:cNvSpPr txBox="1"/>
          <p:nvPr/>
        </p:nvSpPr>
        <p:spPr>
          <a:xfrm>
            <a:off x="1924491" y="374296"/>
            <a:ext cx="4765407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Median Frequency </a:t>
            </a:r>
            <a:r>
              <a:rPr lang="en-US" altLang="zh-TW" sz="213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Balancing(1/2)</a:t>
            </a:r>
            <a:endParaRPr lang="zh-TW" altLang="en-US" sz="213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71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SubTitle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SubTitle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SubTitle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SubTitle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8"/>
</p:tagLst>
</file>

<file path=ppt/theme/theme1.xml><?xml version="1.0" encoding="utf-8"?>
<a:theme xmlns:a="http://schemas.openxmlformats.org/drawingml/2006/main" name="Office 主题​​">
  <a:themeElements>
    <a:clrScheme name="自定义 93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1718D"/>
      </a:accent1>
      <a:accent2>
        <a:srgbClr val="91ACC2"/>
      </a:accent2>
      <a:accent3>
        <a:srgbClr val="51718D"/>
      </a:accent3>
      <a:accent4>
        <a:srgbClr val="91ACC2"/>
      </a:accent4>
      <a:accent5>
        <a:srgbClr val="51718D"/>
      </a:accent5>
      <a:accent6>
        <a:srgbClr val="91ACC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4129</TotalTime>
  <Words>806</Words>
  <Application>Microsoft Office PowerPoint</Application>
  <PresentationFormat>寬螢幕</PresentationFormat>
  <Paragraphs>134</Paragraphs>
  <Slides>22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6" baseType="lpstr">
      <vt:lpstr>Clear Sans Light</vt:lpstr>
      <vt:lpstr>等线</vt:lpstr>
      <vt:lpstr>等线 Light</vt:lpstr>
      <vt:lpstr>方正姚体</vt:lpstr>
      <vt:lpstr>Microsoft YaHei</vt:lpstr>
      <vt:lpstr>Microsoft YaHei</vt:lpstr>
      <vt:lpstr>Microsoft YaHei Light</vt:lpstr>
      <vt:lpstr>宋体</vt:lpstr>
      <vt:lpstr>微軟正黑體 Light</vt:lpstr>
      <vt:lpstr>新細明體</vt:lpstr>
      <vt:lpstr>Arial</vt:lpstr>
      <vt:lpstr>Calibri</vt:lpstr>
      <vt:lpstr>Times New Roman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黃竑智</dc:creator>
  <dc:description>http://www.ypppt.com/</dc:description>
  <cp:lastModifiedBy>竑智 黃</cp:lastModifiedBy>
  <cp:revision>208</cp:revision>
  <dcterms:created xsi:type="dcterms:W3CDTF">2017-07-09T11:42:26Z</dcterms:created>
  <dcterms:modified xsi:type="dcterms:W3CDTF">2019-11-27T05:32:43Z</dcterms:modified>
</cp:coreProperties>
</file>